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75"/>
  </p:notesMasterIdLst>
  <p:sldIdLst>
    <p:sldId id="269" r:id="rId2"/>
    <p:sldId id="264" r:id="rId3"/>
    <p:sldId id="340" r:id="rId4"/>
    <p:sldId id="341" r:id="rId5"/>
    <p:sldId id="342" r:id="rId6"/>
    <p:sldId id="343" r:id="rId7"/>
    <p:sldId id="344" r:id="rId8"/>
    <p:sldId id="345" r:id="rId9"/>
    <p:sldId id="378" r:id="rId10"/>
    <p:sldId id="346" r:id="rId11"/>
    <p:sldId id="347" r:id="rId12"/>
    <p:sldId id="279" r:id="rId13"/>
    <p:sldId id="274" r:id="rId14"/>
    <p:sldId id="348" r:id="rId15"/>
    <p:sldId id="349" r:id="rId16"/>
    <p:sldId id="350" r:id="rId17"/>
    <p:sldId id="351" r:id="rId18"/>
    <p:sldId id="284" r:id="rId19"/>
    <p:sldId id="283" r:id="rId20"/>
    <p:sldId id="285" r:id="rId21"/>
    <p:sldId id="352" r:id="rId22"/>
    <p:sldId id="353" r:id="rId23"/>
    <p:sldId id="354" r:id="rId24"/>
    <p:sldId id="288" r:id="rId25"/>
    <p:sldId id="355" r:id="rId26"/>
    <p:sldId id="290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5" r:id="rId36"/>
    <p:sldId id="366" r:id="rId37"/>
    <p:sldId id="367" r:id="rId38"/>
    <p:sldId id="368" r:id="rId39"/>
    <p:sldId id="369" r:id="rId40"/>
    <p:sldId id="305" r:id="rId41"/>
    <p:sldId id="306" r:id="rId42"/>
    <p:sldId id="307" r:id="rId43"/>
    <p:sldId id="370" r:id="rId44"/>
    <p:sldId id="308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18" r:id="rId53"/>
    <p:sldId id="379" r:id="rId54"/>
    <p:sldId id="320" r:id="rId55"/>
    <p:sldId id="321" r:id="rId56"/>
    <p:sldId id="322" r:id="rId57"/>
    <p:sldId id="323" r:id="rId58"/>
    <p:sldId id="325" r:id="rId59"/>
    <p:sldId id="326" r:id="rId60"/>
    <p:sldId id="380" r:id="rId61"/>
    <p:sldId id="381" r:id="rId62"/>
    <p:sldId id="324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39" r:id="rId72"/>
    <p:sldId id="418" r:id="rId73"/>
    <p:sldId id="268" r:id="rId74"/>
  </p:sldIdLst>
  <p:sldSz cx="7315200" cy="4114800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alibri Light" panose="020F0302020204030204" pitchFamily="34" charset="0"/>
      <p:regular r:id="rId80"/>
      <p:italic r:id="rId81"/>
    </p:embeddedFont>
    <p:embeddedFont>
      <p:font typeface="나눔스퀘어라운드 Bold" panose="020B0600000101010101" pitchFamily="50" charset="-127"/>
      <p:bold r:id="rId82"/>
    </p:embeddedFont>
    <p:embeddedFont>
      <p:font typeface="나눔스퀘어라운드 ExtraBold" panose="020B0600000101010101" pitchFamily="50" charset="-127"/>
      <p:bold r:id="rId83"/>
    </p:embeddedFont>
    <p:embeddedFont>
      <p:font typeface="나눔스퀘어라운드 Regular" panose="020B0600000101010101" pitchFamily="50" charset="-127"/>
      <p:regular r:id="rId84"/>
    </p:embeddedFont>
    <p:embeddedFont>
      <p:font typeface="함초롬바탕" panose="02030504000101010101" pitchFamily="18" charset="-127"/>
      <p:regular r:id="rId85"/>
      <p:bold r:id="rId86"/>
    </p:embeddedFont>
  </p:embeddedFontLst>
  <p:defaultTextStyle>
    <a:defPPr>
      <a:defRPr lang="ko-KR"/>
    </a:defPPr>
    <a:lvl1pPr marL="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1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ECT" initials="C" lastIdx="2" clrIdx="0">
    <p:extLst>
      <p:ext uri="{19B8F6BF-5375-455C-9EA6-DF929625EA0E}">
        <p15:presenceInfo xmlns:p15="http://schemas.microsoft.com/office/powerpoint/2012/main" userId="CONNEC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5C8EFF"/>
    <a:srgbClr val="434DFF"/>
    <a:srgbClr val="599DFD"/>
    <a:srgbClr val="191F41"/>
    <a:srgbClr val="404BFE"/>
    <a:srgbClr val="00FDA5"/>
    <a:srgbClr val="593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7" autoAdjust="0"/>
    <p:restoredTop sz="91085" autoAdjust="0"/>
  </p:normalViewPr>
  <p:slideViewPr>
    <p:cSldViewPr snapToGrid="0">
      <p:cViewPr varScale="1">
        <p:scale>
          <a:sx n="188" d="100"/>
          <a:sy n="188" d="100"/>
        </p:scale>
        <p:origin x="336" y="156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B0EC05E-616E-4F68-93E1-49D10B84B810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772E932-D127-49C3-894A-BA81EBD619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9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v.naver.com/v/3271207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44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스노우에는 얼굴인식을 하는 인공지능 기술이 들어있습니다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사람의 얼굴을 인식하는 방법과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속 컴퓨터 프로그램이 얼굴을 인식하는 방법이 똑같을까요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어떻게 사람의 얼굴 이미지를 인식할까요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컴퓨터가 이미지를 인식하는 방법에 대해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스노우에는 얼굴인식을 하는 인공지능 기술이 들어있습니다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사람의 얼굴을 인식하는 방법과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속 컴퓨터 프로그램이 얼굴을 인식하는 방법이 똑같을까요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어떻게 사람의 얼굴 이미지를 인식할까요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컴퓨터가 이미지를 인식하는 방법에 대해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5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스노우에는 얼굴인식을 하는 인공지능 기술이 들어있습니다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사람의 얼굴을 인식하는 방법과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속 컴퓨터 프로그램이 얼굴을 인식하는 방법이 똑같을까요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어떻게 사람의 얼굴 이미지를 인식할까요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컴퓨터가 이미지를 인식하는 방법에 대해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51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https://youtu.be/0iuCruB1wcs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여기에 고양이 이미지 데이터가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이걸 보고 고양이 인지 아닌지를 사람은 쉽게 구분할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고양이인지 아닌지를 어떻게 알 수 있을까요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95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이미지 데이터를 받으면 그것을 컴퓨터가 저장하고 처리할 수 있는 형태로 바꾸는 ‘이미지 처리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(’Image processing’)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주로 픽셀 형태로 이미지를 표현하고 저장하죠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이미지 처리 과정을 거쳐도 아직 컴퓨터는 이것이 고양이를 나타내는 이미지인지 인식하지는 못합니다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그냥 컴퓨터가 알아볼 수 있는 형태로 이미지를 바꾼 상태일 뿐이거든요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여기까지는 인공지능의 영역은 아닙니다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0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구분할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때,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그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했다고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이야기합니다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판단을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내리는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근거가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있어야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귀가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뾰족하다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꼬리가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수염이 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(Feature)을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근거로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판단을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내릴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(Feature Extraction)’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7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과정을 거쳐 이미지 속에서 특징을 찾아 그 특징들을 조합한 것을 바탕으로 컴퓨터가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고양이’라는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것을 스스로 인식할 수 있게 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12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48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지금부터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처리’를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할 때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‘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픽셀’에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알아볼까요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숫자로 데이터를 표현하고 저장합니다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그래서 컴퓨터가 이미지를 처리하려면 이미지 역시 숫자 형태로 표현되어야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그렇다면 이미지를 어떻게 숫자로 표현할 수 있을까요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이미지를 ‘픽셀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(pixel)’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형태로 만들어 처리합니다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픽셀이란 무엇일까요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5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76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크게 확대해본 적이 있나요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계속해서 키우다 보면 그림이 작은 사각형들로 이루어져 있다는 것을 알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작은 사각형 한 개를 픽셀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(pixel)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혹은 화소라고 부릅니다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이미지에 픽셀이 많을수록 이미지는 고화질이 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이 픽셀들에 있는 숫자들로 이미지를 인식합니다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403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15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1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로만 표현을 하면 이미지의 명암을 표현할 수가 없습니다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픽셀에는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0~255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까지의 숫자가 저장됩니다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숫자가 커질수록 이미지의 색은 밝아지고 숫자가 작아질수록 색이 어두워집니다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픽셀에 저장된 숫자가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이면 검은색이고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255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면 흰색입니다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31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33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컬러 이미지는 빨강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(Red),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녹색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(Green),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(Blue)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조합으로 표현됩니다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색깔은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0~255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사이의 값으로 각각 빨강의 정도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녹색의 정도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파랑의 정도를 나타냅니다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344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1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컴퓨터가 어떤 이미지를 ‘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인식’한다는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것은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이미지를 보고 무엇인지 구분할 수 있다는 뜻입니다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컴퓨터가 이미지를 인식하려면 이미지 속에서 특징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(Feature)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추출하고 그것을 분석해야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속에서 특징을 추출하는 방법은 여러 가지가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그림과 같이 이미지에서 특징을 찾아낼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다리의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4개인지 2개인지,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깃털이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사람이라면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쉽게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이해할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있지만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컴퓨터에게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규칙을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계속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적으로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주어야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번거로움이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이외에도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단위의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정보로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방법이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픽셀간의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관계나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찾아내는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사물의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윤곽선에서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방법도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좀 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자세히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살펴볼까요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39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 그림이 무엇을 표현한 것인지 알겠나요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강아지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단순히 선으로 이루어진 그림이지만 우리는 이것이 강아지라는 것을 알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실제로 사람이 무언가를 보고 인식할 때는 그것의 윤곽을 먼저 본다고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원리는 컴퓨터가 이미지를 인식하는 방법 중 하나로 사용됩니다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8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 그림이 무엇을 표현한 것인지 알겠나요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바로 강아지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단순히 선으로 이루어진 그림이지만 우리는 이것이 강아지라는 것을 알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실제로 사람이 무언가를 보고 인식할 때는 그것의 윤곽을 먼저 본다고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원리는 컴퓨터가 이미지를 인식하는 방법 중 하나로 사용됩니다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4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25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075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윤곽선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외에도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색깔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등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특징들을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직접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찾아내는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무척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어려운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게다가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그렇게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인식하는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성능이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그다지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않았습니다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최근의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기술은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속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스스로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11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10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53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실제로는 윤곽선 감지 외에 다양한 방법을 적용하여 이미지 속에서 특징을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과정을 사람이 직접 하기는 굉장히 어려운데</a:t>
            </a:r>
            <a:r>
              <a:rPr lang="en-US" altLang="ko-KR" dirty="0"/>
              <a:t>, </a:t>
            </a:r>
            <a:r>
              <a:rPr lang="ko-KR" altLang="en-US" dirty="0"/>
              <a:t>인공지능 기술 중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사용하면 이것을 자동으로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자율주행자동차나 </a:t>
            </a:r>
            <a:r>
              <a:rPr lang="ko-KR" altLang="en-US" dirty="0" err="1"/>
              <a:t>스노우</a:t>
            </a:r>
            <a:r>
              <a:rPr lang="ko-KR" altLang="en-US" dirty="0"/>
              <a:t> 등은 이미지 속에서 특징을 찾아내어 인식하는 </a:t>
            </a:r>
            <a:r>
              <a:rPr lang="ko-KR" altLang="en-US" dirty="0" err="1"/>
              <a:t>이미지인식</a:t>
            </a:r>
            <a:r>
              <a:rPr lang="ko-KR" altLang="en-US" dirty="0"/>
              <a:t> 인공지능 기술이 담겨 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32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실제로는 윤곽선 감지 외에 다양한 방법을 적용하여 이미지 속에서 특징을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과정을 사람이 직접 하기는 굉장히 어려운데</a:t>
            </a:r>
            <a:r>
              <a:rPr lang="en-US" altLang="ko-KR" dirty="0"/>
              <a:t>, </a:t>
            </a:r>
            <a:r>
              <a:rPr lang="ko-KR" altLang="en-US" dirty="0"/>
              <a:t>인공지능 기술 중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사용하면 이것을 자동으로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자율주행자동차나 </a:t>
            </a:r>
            <a:r>
              <a:rPr lang="ko-KR" altLang="en-US" dirty="0" err="1"/>
              <a:t>스노우</a:t>
            </a:r>
            <a:r>
              <a:rPr lang="ko-KR" altLang="en-US" dirty="0"/>
              <a:t> 등은 이미지 속에서 특징을 찾아내어 인식하는 </a:t>
            </a:r>
            <a:r>
              <a:rPr lang="ko-KR" altLang="en-US" dirty="0" err="1"/>
              <a:t>이미지인식</a:t>
            </a:r>
            <a:r>
              <a:rPr lang="ko-KR" altLang="en-US" dirty="0"/>
              <a:t> 인공지능 기술이 담겨 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36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21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2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59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저번 시간에 스노우에는 얼굴인식을 하는 인공지능 기술이 들어있다는 것을 배웠습니다</a:t>
            </a:r>
            <a:r>
              <a:rPr lang="en-US" altLang="ko-KR" dirty="0"/>
              <a:t>. </a:t>
            </a: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얼굴을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인식할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있도록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만들어진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엔트리의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비디오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감지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’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기능을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이용하여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우리만의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SNOW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cs typeface="+mn-cs"/>
              </a:rPr>
              <a:t>만들어봅시다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2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앱을 사용해본 적이 있나요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앱을 켜고 카메라에 얼굴을 비추고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원하는 스타일대로 얼굴에 스티커를 붙이거나 가면을 쓸 수 있게 해주는 앱 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우리는 다른 사람의 얼굴을 보고 그 사람의 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 등의 위치를 바로 파악할 수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역시 카메라에 인식된 사람의 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 위치를 알 수 있죠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dirty="0"/>
              <a:t>SNOW </a:t>
            </a:r>
            <a:r>
              <a:rPr lang="ko-KR" altLang="en-US" dirty="0"/>
              <a:t>앱을 다운로드 받고 기능을 직접 체험해봅시다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724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http://naver.me/FQhXZvDf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85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802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7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97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100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60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07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98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83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34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724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3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48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44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151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92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131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96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058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0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13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지금까지 우리는 인공지능이 얼굴을 감지하는 방법을 배웠습니다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얼굴을 감지하는 것과 우리가 일상생활에서 자주 접하는 ‘얼굴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인식’이라는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말은 어떤 차이가 있을까요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이미지에서 사람의 얼굴을 찾아내는 것이 얼굴 감지 기술이라면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찾아낸 얼굴이 누구인지 까지 알아내는 것을 얼굴 인식이라고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438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sng" kern="0" spc="0" dirty="0">
                <a:solidFill>
                  <a:srgbClr val="222222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https://tv.naver.com/v/3271207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983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112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72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056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05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165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02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06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41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3663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21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4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스노우에는 얼굴인식을 하는 인공지능 기술이 들어있습니다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사람의 얼굴을 인식하는 방법과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속 컴퓨터 프로그램이 얼굴을 인식하는 방법이 똑같을까요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어떻게 사람의 얼굴 이미지를 인식할까요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컴퓨터가 이미지를 인식하는 방법에 대해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3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스노우에는 얼굴인식을 하는 인공지능 기술이 들어있습니다</a:t>
            </a:r>
            <a:r>
              <a:rPr lang="en-US" altLang="ko-KR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사람의 얼굴을 인식하는 방법과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SNOW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속 컴퓨터 프로그램이 얼굴을 인식하는 방법이 똑같을까요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어떻게 사람의 얼굴 이미지를 인식할까요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이번 시간에는 컴퓨터가 이미지를 인식하는 방법에 대해 알아보겠습니다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E932-D127-49C3-894A-BA81EBD619D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73418"/>
            <a:ext cx="54864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61223"/>
            <a:ext cx="54864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19075"/>
            <a:ext cx="1577340" cy="34871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19075"/>
            <a:ext cx="4640580" cy="34871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0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6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025843"/>
            <a:ext cx="630936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2753678"/>
            <a:ext cx="630936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095375"/>
            <a:ext cx="3108960" cy="26108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19075"/>
            <a:ext cx="6309360" cy="7953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008698"/>
            <a:ext cx="3094672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503045"/>
            <a:ext cx="3094672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008698"/>
            <a:ext cx="310991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503045"/>
            <a:ext cx="3109913" cy="22107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592455"/>
            <a:ext cx="370332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2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74320"/>
            <a:ext cx="2359342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592455"/>
            <a:ext cx="370332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234440"/>
            <a:ext cx="2359342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AF9D-4FA4-4272-8D6A-B5786B8FF04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DD20-99DF-4A39-8AF6-2689AC2FB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52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19075"/>
            <a:ext cx="630936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095375"/>
            <a:ext cx="630936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6022AF9D-4FA4-4272-8D6A-B5786B8FF041}" type="datetimeFigureOut">
              <a:rPr lang="ko-KR" altLang="en-US" smtClean="0"/>
              <a:pPr/>
              <a:t>2020-10-30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813810"/>
            <a:ext cx="246888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813810"/>
            <a:ext cx="164592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  <a:ea typeface="나눔스퀘어라운드 Bold" panose="020B0600000101010101" pitchFamily="50" charset="-127"/>
              </a:defRPr>
            </a:lvl1pPr>
          </a:lstStyle>
          <a:p>
            <a:fld id="{0556DD20-99DF-4A39-8AF6-2689AC2FBB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2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1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나눔스퀘어라운드 Bold" panose="020B0600000101010101" pitchFamily="50" charset="-127"/>
          <a:cs typeface="+mj-cs"/>
        </a:defRPr>
      </a:lvl1pPr>
    </p:titleStyle>
    <p:bodyStyle>
      <a:lvl1pPr marL="137160" indent="-137160" algn="l" defTabSz="54864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1pPr>
      <a:lvl2pPr marL="4114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2pPr>
      <a:lvl3pPr marL="6858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3pPr>
      <a:lvl4pPr marL="9601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4pPr>
      <a:lvl5pPr marL="123444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나눔스퀘어라운드 Bold" panose="020B0600000101010101" pitchFamily="50" charset="-127"/>
          <a:cs typeface="+mn-cs"/>
        </a:defRPr>
      </a:lvl5pPr>
      <a:lvl6pPr marL="150876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1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1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ngeul.naver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iuCruB1wcs?feature=oembed" TargetMode="Externa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aver.me/FQhXZv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v.naver.com/v/3271207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D8FCF-C2AB-6148-A5AD-BE4D4C798389}"/>
              </a:ext>
            </a:extLst>
          </p:cNvPr>
          <p:cNvSpPr/>
          <p:nvPr/>
        </p:nvSpPr>
        <p:spPr>
          <a:xfrm>
            <a:off x="-118873" y="-40562"/>
            <a:ext cx="7434073" cy="4195924"/>
          </a:xfrm>
          <a:prstGeom prst="rect">
            <a:avLst/>
          </a:prstGeom>
          <a:solidFill>
            <a:srgbClr val="79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6363F-31BA-A04A-B6DF-96B4DE98ABBD}"/>
              </a:ext>
            </a:extLst>
          </p:cNvPr>
          <p:cNvSpPr/>
          <p:nvPr/>
        </p:nvSpPr>
        <p:spPr>
          <a:xfrm>
            <a:off x="-118873" y="3565451"/>
            <a:ext cx="7434073" cy="581114"/>
          </a:xfrm>
          <a:prstGeom prst="rect">
            <a:avLst/>
          </a:prstGeom>
          <a:solidFill>
            <a:srgbClr val="5C8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34D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" y="114652"/>
            <a:ext cx="1225490" cy="51586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2176BCF-1458-48B2-9CB6-EC8BAB97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785" y="-303713"/>
            <a:ext cx="3889285" cy="25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pic>
        <p:nvPicPr>
          <p:cNvPr id="2049" name="_x230357832">
            <a:extLst>
              <a:ext uri="{FF2B5EF4-FFF2-40B4-BE49-F238E27FC236}">
                <a16:creationId xmlns:a16="http://schemas.microsoft.com/office/drawing/2014/main" id="{A7DAB359-3F83-4A2C-8B1F-6FC8D4D2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43" y="941413"/>
            <a:ext cx="3525443" cy="2624038"/>
          </a:xfrm>
          <a:prstGeom prst="rect">
            <a:avLst/>
          </a:prstGeom>
          <a:solidFill>
            <a:srgbClr val="77ADFF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A74998-6A0E-D946-8F58-71F5AECC0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660" y="202971"/>
            <a:ext cx="1371697" cy="11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96" y="1100519"/>
            <a:ext cx="3429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소프트웨어야놀자 </a:t>
            </a:r>
            <a:r>
              <a:rPr lang="en-US" altLang="ko-KR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1400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교육 시리즈</a:t>
            </a:r>
            <a:endParaRPr lang="ko-KR" altLang="en-US" sz="3200" b="1" kern="500" spc="-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429897B-79DA-2A4F-8801-B2FF9AB79CC6}"/>
              </a:ext>
            </a:extLst>
          </p:cNvPr>
          <p:cNvCxnSpPr>
            <a:cxnSpLocks/>
          </p:cNvCxnSpPr>
          <p:nvPr/>
        </p:nvCxnSpPr>
        <p:spPr>
          <a:xfrm>
            <a:off x="208737" y="1429685"/>
            <a:ext cx="22947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B01084A-9DA9-7C4A-ADAB-635C8388C1D2}"/>
              </a:ext>
            </a:extLst>
          </p:cNvPr>
          <p:cNvCxnSpPr/>
          <p:nvPr/>
        </p:nvCxnSpPr>
        <p:spPr>
          <a:xfrm>
            <a:off x="1354199" y="202971"/>
            <a:ext cx="0" cy="110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11A68-3118-5441-A2C2-88B24D2DE2D9}"/>
              </a:ext>
            </a:extLst>
          </p:cNvPr>
          <p:cNvSpPr txBox="1"/>
          <p:nvPr/>
        </p:nvSpPr>
        <p:spPr>
          <a:xfrm>
            <a:off x="105496" y="1523973"/>
            <a:ext cx="372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</a:t>
            </a:r>
            <a:r>
              <a:rPr lang="en-US" altLang="ko-KR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800" b="1" kern="500" spc="-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나를 찾아봐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34977-EC21-43F1-BB2A-E8868FD3A513}"/>
              </a:ext>
            </a:extLst>
          </p:cNvPr>
          <p:cNvSpPr txBox="1"/>
          <p:nvPr/>
        </p:nvSpPr>
        <p:spPr>
          <a:xfrm>
            <a:off x="-118873" y="3631701"/>
            <a:ext cx="5712692" cy="443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문서는 나눔글꼴로 작성되었습니다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b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나눔글꼴 미설치시 폰트 깨짐 현상이 있을 수 있습니다</a:t>
            </a:r>
            <a:r>
              <a:rPr lang="en-US" altLang="ko-KR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설치하기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0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7EE382-F522-C440-ABFA-D5C7CEB8286B}"/>
              </a:ext>
            </a:extLst>
          </p:cNvPr>
          <p:cNvSpPr txBox="1"/>
          <p:nvPr/>
        </p:nvSpPr>
        <p:spPr>
          <a:xfrm>
            <a:off x="187881" y="266891"/>
            <a:ext cx="30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63C8D-92AD-4443-AC6A-8D49DF300B0E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56A9-F08D-454E-9F3C-181D70D4C3AB}"/>
              </a:ext>
            </a:extLst>
          </p:cNvPr>
          <p:cNvSpPr txBox="1"/>
          <p:nvPr/>
        </p:nvSpPr>
        <p:spPr>
          <a:xfrm>
            <a:off x="2266082" y="1737076"/>
            <a:ext cx="25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그렇게 생각하나요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09019-2AC6-4983-A03F-66A047F71C2E}"/>
              </a:ext>
            </a:extLst>
          </p:cNvPr>
          <p:cNvSpPr txBox="1"/>
          <p:nvPr/>
        </p:nvSpPr>
        <p:spPr>
          <a:xfrm>
            <a:off x="2266082" y="977530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이것은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8C1F2-5551-405D-88A3-DF4B17472381}"/>
              </a:ext>
            </a:extLst>
          </p:cNvPr>
          <p:cNvSpPr txBox="1"/>
          <p:nvPr/>
        </p:nvSpPr>
        <p:spPr>
          <a:xfrm>
            <a:off x="5182798" y="931363"/>
            <a:ext cx="4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스퀘어라운드 Bold"/>
                <a:ea typeface="나눔스퀘어라운드 Bold" panose="020B0600000101010101" pitchFamily="50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나눔스퀘어라운드 Bold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23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AC71D6-0FF7-4DE8-8FC7-8A83A6F074BD}"/>
              </a:ext>
            </a:extLst>
          </p:cNvPr>
          <p:cNvSpPr txBox="1"/>
          <p:nvPr/>
        </p:nvSpPr>
        <p:spPr>
          <a:xfrm>
            <a:off x="2264326" y="2749888"/>
            <a:ext cx="4884662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사람처럼</a:t>
            </a:r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누군가의 </a:t>
            </a:r>
            <a:endParaRPr lang="en-US" altLang="ko-KR" sz="1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눈・ 코・ 입을 찾을 수 있기 때문입니다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A2E45F0-F4C1-304E-8714-CF485203211A}"/>
              </a:ext>
            </a:extLst>
          </p:cNvPr>
          <p:cNvCxnSpPr>
            <a:cxnSpLocks/>
          </p:cNvCxnSpPr>
          <p:nvPr/>
        </p:nvCxnSpPr>
        <p:spPr>
          <a:xfrm>
            <a:off x="2385599" y="2413066"/>
            <a:ext cx="1082565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925587-936E-2F4F-83A5-D2325EC9354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12961A-CB97-A847-98D5-5A3B6E50440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5DCE6-9FF3-4F85-95AF-F8E6CDB10841}"/>
              </a:ext>
            </a:extLst>
          </p:cNvPr>
          <p:cNvSpPr txBox="1"/>
          <p:nvPr/>
        </p:nvSpPr>
        <p:spPr>
          <a:xfrm>
            <a:off x="5182798" y="931363"/>
            <a:ext cx="4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스퀘어라운드 Bold"/>
                <a:ea typeface="나눔스퀘어라운드 Bold" panose="020B0600000101010101" pitchFamily="50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나눔스퀘어라운드 Bold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266D1-E3AA-7044-A601-8384D8A5E212}"/>
              </a:ext>
            </a:extLst>
          </p:cNvPr>
          <p:cNvSpPr txBox="1"/>
          <p:nvPr/>
        </p:nvSpPr>
        <p:spPr>
          <a:xfrm>
            <a:off x="2266082" y="1737076"/>
            <a:ext cx="25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그렇게 생각하나요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B3867-6D09-FC43-8103-1AFD12FB8381}"/>
              </a:ext>
            </a:extLst>
          </p:cNvPr>
          <p:cNvSpPr txBox="1"/>
          <p:nvPr/>
        </p:nvSpPr>
        <p:spPr>
          <a:xfrm>
            <a:off x="2266082" y="977530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이것은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0A3DC-A189-0C43-BCED-356B543C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01" y="2349407"/>
            <a:ext cx="1122124" cy="11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33085D-6221-491B-BBCB-45EA3ABB695C}"/>
              </a:ext>
            </a:extLst>
          </p:cNvPr>
          <p:cNvSpPr txBox="1"/>
          <p:nvPr/>
        </p:nvSpPr>
        <p:spPr>
          <a:xfrm>
            <a:off x="1010469" y="1313767"/>
            <a:ext cx="532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SNOW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어떤 인공지능 기술이 들어있을까요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9B304-B282-4075-84CF-1C870A4D6C0A}"/>
              </a:ext>
            </a:extLst>
          </p:cNvPr>
          <p:cNvSpPr txBox="1"/>
          <p:nvPr/>
        </p:nvSpPr>
        <p:spPr>
          <a:xfrm>
            <a:off x="2573809" y="2184214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599DFD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이미지 감지</a:t>
            </a:r>
            <a:endParaRPr lang="en-US" altLang="ko-KR" sz="3200" b="1" dirty="0">
              <a:solidFill>
                <a:srgbClr val="599DFD"/>
              </a:solidFill>
              <a:latin typeface="나눔스퀘어라운드 Regular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E0A18-8098-40D7-AFEE-46DD32FB058C}"/>
              </a:ext>
            </a:extLst>
          </p:cNvPr>
          <p:cNvSpPr txBox="1"/>
          <p:nvPr/>
        </p:nvSpPr>
        <p:spPr>
          <a:xfrm>
            <a:off x="187881" y="266891"/>
            <a:ext cx="30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3CCA3-18BA-4BF1-86EC-D06F37CD2862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2A395-5E2E-8B4F-B202-1C246BD6D50D}"/>
              </a:ext>
            </a:extLst>
          </p:cNvPr>
          <p:cNvSpPr txBox="1"/>
          <p:nvPr/>
        </p:nvSpPr>
        <p:spPr>
          <a:xfrm>
            <a:off x="2195501" y="2768989"/>
            <a:ext cx="2924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(Image Detection / Object Detection)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20891E7-F63A-7747-B710-44312C71ECC0}"/>
              </a:ext>
            </a:extLst>
          </p:cNvPr>
          <p:cNvCxnSpPr>
            <a:cxnSpLocks/>
          </p:cNvCxnSpPr>
          <p:nvPr/>
        </p:nvCxnSpPr>
        <p:spPr>
          <a:xfrm>
            <a:off x="1397780" y="1899134"/>
            <a:ext cx="456250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3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2" title="Self Driving Car Object Detection &amp; Classification">
            <a:hlinkClick r:id="" action="ppaction://media"/>
            <a:extLst>
              <a:ext uri="{FF2B5EF4-FFF2-40B4-BE49-F238E27FC236}">
                <a16:creationId xmlns:a16="http://schemas.microsoft.com/office/drawing/2014/main" id="{DD1E0B73-F6FF-4D80-9DBE-2A500270D4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41885" y="1157277"/>
            <a:ext cx="3200438" cy="1800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AF7D3-6897-488B-B248-C2420C1838E6}"/>
              </a:ext>
            </a:extLst>
          </p:cNvPr>
          <p:cNvSpPr txBox="1"/>
          <p:nvPr/>
        </p:nvSpPr>
        <p:spPr>
          <a:xfrm>
            <a:off x="1594062" y="3078468"/>
            <a:ext cx="429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D66AA-88D2-459C-9F37-FF865F095EC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FAB41E-32B3-4C4E-A2BB-FD73FB339CA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9251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589BD3-F274-444A-B95C-44219047CA21}"/>
              </a:ext>
            </a:extLst>
          </p:cNvPr>
          <p:cNvSpPr txBox="1"/>
          <p:nvPr/>
        </p:nvSpPr>
        <p:spPr>
          <a:xfrm>
            <a:off x="2770173" y="3356276"/>
            <a:ext cx="19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66571-7FB9-AA43-9935-975DAB11400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C942D4-63FC-2142-9F6D-72A6B58996BB}"/>
              </a:ext>
            </a:extLst>
          </p:cNvPr>
          <p:cNvSpPr/>
          <p:nvPr/>
        </p:nvSpPr>
        <p:spPr>
          <a:xfrm>
            <a:off x="1944789" y="888875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D41F9C-152F-F84B-9734-6CBC755BFE4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27B67-0B71-0A48-954F-89E0D61C8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93" y="1347121"/>
            <a:ext cx="1791269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6B06A59-5BC2-D548-B843-16FAB4C7E85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A790E-215C-1649-BF62-EFE672F527E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0BF801-2314-9B4D-8736-A87CED982624}"/>
              </a:ext>
            </a:extLst>
          </p:cNvPr>
          <p:cNvSpPr/>
          <p:nvPr/>
        </p:nvSpPr>
        <p:spPr>
          <a:xfrm>
            <a:off x="1944789" y="888875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364E3-CE77-42C5-A70B-3411BC80FBD0}"/>
              </a:ext>
            </a:extLst>
          </p:cNvPr>
          <p:cNvSpPr txBox="1"/>
          <p:nvPr/>
        </p:nvSpPr>
        <p:spPr>
          <a:xfrm>
            <a:off x="2774566" y="3366540"/>
            <a:ext cx="19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1CBEAD-D5BF-444C-BE4C-76FEDA45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93" y="1347121"/>
            <a:ext cx="1791268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6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E01FD6-9B27-43C3-87B2-98D7BEF150B0}"/>
              </a:ext>
            </a:extLst>
          </p:cNvPr>
          <p:cNvSpPr txBox="1"/>
          <p:nvPr/>
        </p:nvSpPr>
        <p:spPr>
          <a:xfrm>
            <a:off x="3021614" y="3365688"/>
            <a:ext cx="147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B95-8BE7-824C-991A-5E723EF75AA3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9B1336-7EEC-244D-9F34-CAEB73803D1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E5EAA1-4259-894F-B91C-CC7C3196720B}"/>
              </a:ext>
            </a:extLst>
          </p:cNvPr>
          <p:cNvSpPr/>
          <p:nvPr/>
        </p:nvSpPr>
        <p:spPr>
          <a:xfrm>
            <a:off x="1944789" y="888875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053342-1B92-7140-A1F7-296A47F7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93" y="1347121"/>
            <a:ext cx="1791268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D6D60F-5829-E746-9F65-92E525151CA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3B9693-9D62-B34D-AACC-E4C07BC09818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8406A0-BCD9-2146-A77F-C50124DFCCD2}"/>
              </a:ext>
            </a:extLst>
          </p:cNvPr>
          <p:cNvSpPr/>
          <p:nvPr/>
        </p:nvSpPr>
        <p:spPr>
          <a:xfrm>
            <a:off x="1944789" y="888875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305D9B-D644-624F-98AE-C7912C30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139" y="1380235"/>
            <a:ext cx="2526582" cy="2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979AC1-0E91-45A5-890B-505AF8C9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3" y="757991"/>
            <a:ext cx="1196708" cy="1282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434521-78ED-4B5B-B3A7-462163BEE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84" y="2231678"/>
            <a:ext cx="1202446" cy="1289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DF710-1CA6-48A9-AAF8-436E40EADAEB}"/>
              </a:ext>
            </a:extLst>
          </p:cNvPr>
          <p:cNvSpPr txBox="1"/>
          <p:nvPr/>
        </p:nvSpPr>
        <p:spPr>
          <a:xfrm>
            <a:off x="187882" y="266891"/>
            <a:ext cx="279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4B1B72-52FB-4D04-B765-29BF4C27811E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42F70E-82F4-4169-BBC1-B70C2E6D9597}"/>
              </a:ext>
            </a:extLst>
          </p:cNvPr>
          <p:cNvSpPr/>
          <p:nvPr/>
        </p:nvSpPr>
        <p:spPr>
          <a:xfrm>
            <a:off x="2437522" y="1725695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 무엇일까요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CFB8D8-0611-4DA9-B890-7C39BF8FDE78}"/>
              </a:ext>
            </a:extLst>
          </p:cNvPr>
          <p:cNvSpPr/>
          <p:nvPr/>
        </p:nvSpPr>
        <p:spPr>
          <a:xfrm>
            <a:off x="2441529" y="3153721"/>
            <a:ext cx="471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이미지에서 </a:t>
            </a:r>
            <a:r>
              <a:rPr lang="ko-KR" altLang="en-US" sz="18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특징을 추출하는</a:t>
            </a:r>
            <a:r>
              <a:rPr lang="ko-KR" altLang="en-US" sz="1800" b="1" dirty="0">
                <a:solidFill>
                  <a:srgbClr val="599DF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269150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7700DC-F587-47BA-975D-40E4F663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51" y="1295998"/>
            <a:ext cx="5608499" cy="2399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ED92A9-A01A-4685-84EA-E82318A257D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B8299D-7CD1-44C7-BD1C-317E0962929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F202A5-C166-4193-BFF6-E0DA58FCE1BE}"/>
              </a:ext>
            </a:extLst>
          </p:cNvPr>
          <p:cNvSpPr/>
          <p:nvPr/>
        </p:nvSpPr>
        <p:spPr>
          <a:xfrm>
            <a:off x="2527324" y="853337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픽셀이란 무엇일까요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51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0C51E1E-B02E-4088-B7C6-94B5A50C0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06142"/>
              </p:ext>
            </p:extLst>
          </p:nvPr>
        </p:nvGraphicFramePr>
        <p:xfrm>
          <a:off x="298704" y="853440"/>
          <a:ext cx="6473952" cy="2938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046">
                  <a:extLst>
                    <a:ext uri="{9D8B030D-6E8A-4147-A177-3AD203B41FA5}">
                      <a16:colId xmlns:a16="http://schemas.microsoft.com/office/drawing/2014/main" val="2137769422"/>
                    </a:ext>
                  </a:extLst>
                </a:gridCol>
                <a:gridCol w="935228">
                  <a:extLst>
                    <a:ext uri="{9D8B030D-6E8A-4147-A177-3AD203B41FA5}">
                      <a16:colId xmlns:a16="http://schemas.microsoft.com/office/drawing/2014/main" val="4227715503"/>
                    </a:ext>
                  </a:extLst>
                </a:gridCol>
                <a:gridCol w="3435142">
                  <a:extLst>
                    <a:ext uri="{9D8B030D-6E8A-4147-A177-3AD203B41FA5}">
                      <a16:colId xmlns:a16="http://schemas.microsoft.com/office/drawing/2014/main" val="226370053"/>
                    </a:ext>
                  </a:extLst>
                </a:gridCol>
                <a:gridCol w="1621536">
                  <a:extLst>
                    <a:ext uri="{9D8B030D-6E8A-4147-A177-3AD203B41FA5}">
                      <a16:colId xmlns:a16="http://schemas.microsoft.com/office/drawing/2014/main" val="2019045087"/>
                    </a:ext>
                  </a:extLst>
                </a:gridCol>
              </a:tblGrid>
              <a:tr h="263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관련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AI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교수학습활동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준비물 및 자료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F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9535"/>
                  </a:ext>
                </a:extLst>
              </a:tr>
              <a:tr h="1067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 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스마트폰으로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SNOW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앱 체험하기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SNOW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앱으로 얼굴 감지 기능 사용해보기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90488" indent="-90488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컴퓨터는 이미지를 어떻게 감지할까요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?</a:t>
                      </a: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 처리 단계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–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픽셀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(Pixel)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이미지에서 특징 추출하기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스마트폰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혹은 태블릿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PC,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542"/>
                  </a:ext>
                </a:extLst>
              </a:tr>
              <a:tr h="391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D0604000000000000" pitchFamily="50" charset="-127"/>
                        <a:ea typeface="나눔손글씨 펜" panose="030406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얼굴을 감지하는 강아지 가면 인공지능 프로그램 만들기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41487"/>
                  </a:ext>
                </a:extLst>
              </a:tr>
              <a:tr h="34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" panose="020D0604000000000000" pitchFamily="50" charset="-127"/>
                        <a:ea typeface="나눔손글씨 펜" panose="030406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얼굴을 감지하는 강아지 가면 인공지능 프로그램 만들기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엔트리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2368"/>
                  </a:ext>
                </a:extLst>
              </a:tr>
              <a:tr h="872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사회적 영향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10000"/>
                        </a:lnSpc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얼굴 인식 기술이 우리 생활에 미치는 영향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얼굴 감지와 얼굴 인식의 차이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얼굴 인식 기술의 활용사례 살펴보기</a:t>
                      </a:r>
                      <a:endParaRPr lang="en-US" altLang="ko-KR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indent="0" latinLnBrk="1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 - 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토론하기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활동지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015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514FF5-BE6F-3048-B2D1-1293B6F6F617}"/>
              </a:ext>
            </a:extLst>
          </p:cNvPr>
          <p:cNvSpPr txBox="1"/>
          <p:nvPr/>
        </p:nvSpPr>
        <p:spPr>
          <a:xfrm>
            <a:off x="193977" y="260795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전개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D939E8-E6D7-7544-AFB0-16EFD5C15D8B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B7E7C-8228-184F-BA89-D89551C3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8" y="2322576"/>
            <a:ext cx="1700675" cy="16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7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C4B649-4857-450F-9FB5-80531628B801}"/>
              </a:ext>
            </a:extLst>
          </p:cNvPr>
          <p:cNvSpPr/>
          <p:nvPr/>
        </p:nvSpPr>
        <p:spPr>
          <a:xfrm>
            <a:off x="2527324" y="853337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픽셀이란 무엇일까요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0DB10-BA32-450C-9B55-E34A1EA092CD}"/>
              </a:ext>
            </a:extLst>
          </p:cNvPr>
          <p:cNvSpPr txBox="1"/>
          <p:nvPr/>
        </p:nvSpPr>
        <p:spPr>
          <a:xfrm>
            <a:off x="187882" y="266891"/>
            <a:ext cx="279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DEF430-D974-49D9-A217-1CF14DB1C9A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B577D-4996-4D42-BE3B-15E77DFC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298327"/>
            <a:ext cx="4998720" cy="23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11FA26B-24A8-4C89-A9DA-CC7F61369B59}"/>
              </a:ext>
            </a:extLst>
          </p:cNvPr>
          <p:cNvGraphicFramePr/>
          <p:nvPr/>
        </p:nvGraphicFramePr>
        <p:xfrm>
          <a:off x="2157032" y="1065451"/>
          <a:ext cx="3019357" cy="28070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487">
                  <a:extLst>
                    <a:ext uri="{9D8B030D-6E8A-4147-A177-3AD203B41FA5}">
                      <a16:colId xmlns:a16="http://schemas.microsoft.com/office/drawing/2014/main" val="43593455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676681881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398607945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64065012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295904104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51808281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11604668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55456992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46304586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58977521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992918287"/>
                    </a:ext>
                  </a:extLst>
                </a:gridCol>
              </a:tblGrid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59201172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2611435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5746475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7158290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8639795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9396728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5181205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0452470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48006336"/>
                  </a:ext>
                </a:extLst>
              </a:tr>
              <a:tr h="2810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004001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89983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흑백 이미지 표현하기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53297-8664-4CD8-A4E7-F7A5DB6B24AD}"/>
              </a:ext>
            </a:extLst>
          </p:cNvPr>
          <p:cNvSpPr txBox="1"/>
          <p:nvPr/>
        </p:nvSpPr>
        <p:spPr>
          <a:xfrm>
            <a:off x="5243438" y="3226155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흰색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7FEBF-11D3-0740-80C4-9994558C1315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777B61-01F6-4C4B-97D6-E22149C089A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76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D0D869D-4FE0-1C42-8340-D52787720B6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61519-1220-1E42-B1F6-0BF51BCA6264}"/>
              </a:ext>
            </a:extLst>
          </p:cNvPr>
          <p:cNvSpPr txBox="1"/>
          <p:nvPr/>
        </p:nvSpPr>
        <p:spPr>
          <a:xfrm>
            <a:off x="2089983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흑백 이미지 표현하기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18B847-B6A4-7D46-B02E-B466B51CD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234839"/>
              </p:ext>
            </p:extLst>
          </p:nvPr>
        </p:nvGraphicFramePr>
        <p:xfrm>
          <a:off x="2157032" y="1065451"/>
          <a:ext cx="3019357" cy="28070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487">
                  <a:extLst>
                    <a:ext uri="{9D8B030D-6E8A-4147-A177-3AD203B41FA5}">
                      <a16:colId xmlns:a16="http://schemas.microsoft.com/office/drawing/2014/main" val="43593455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676681881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398607945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64065012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295904104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51808281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11604668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55456992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463045862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1589775219"/>
                    </a:ext>
                  </a:extLst>
                </a:gridCol>
                <a:gridCol w="274487">
                  <a:extLst>
                    <a:ext uri="{9D8B030D-6E8A-4147-A177-3AD203B41FA5}">
                      <a16:colId xmlns:a16="http://schemas.microsoft.com/office/drawing/2014/main" val="2992918287"/>
                    </a:ext>
                  </a:extLst>
                </a:gridCol>
              </a:tblGrid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59201172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2611435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5746475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7158290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8639795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9396728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5181205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04524709"/>
                  </a:ext>
                </a:extLst>
              </a:tr>
              <a:tr h="28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48006336"/>
                  </a:ext>
                </a:extLst>
              </a:tr>
              <a:tr h="2810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en-US" altLang="ko-KR" sz="1800" b="0" i="0" u="none" strike="noStrike" dirty="0"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0040010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6D13CC4-2219-5D45-9001-50A446877FE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7D460-1B57-1846-9AA2-9DB079F6B9C0}"/>
              </a:ext>
            </a:extLst>
          </p:cNvPr>
          <p:cNvSpPr txBox="1"/>
          <p:nvPr/>
        </p:nvSpPr>
        <p:spPr>
          <a:xfrm>
            <a:off x="5243438" y="3226155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흰색</a:t>
            </a:r>
            <a:endParaRPr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1: </a:t>
            </a:r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검은색</a:t>
            </a:r>
          </a:p>
        </p:txBody>
      </p:sp>
    </p:spTree>
    <p:extLst>
      <p:ext uri="{BB962C8B-B14F-4D97-AF65-F5344CB8AC3E}">
        <p14:creationId xmlns:p14="http://schemas.microsoft.com/office/powerpoint/2010/main" val="343244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68085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회색조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이미지 표현하기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96115-10A5-47A5-9D85-C708D3A3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50" y="1162049"/>
            <a:ext cx="3579900" cy="2600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43223-C4E7-B14A-8A83-00300C764B4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4310ED-6088-0D45-A815-6968179B8D61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3359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ECB442-041F-4D71-8554-A6C54E5C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73" y="841033"/>
            <a:ext cx="5088455" cy="301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D980A-ED36-A446-A5A3-5E2F5EF3295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9DCB8-5868-904F-A577-2C307DBB5A48}"/>
              </a:ext>
            </a:extLst>
          </p:cNvPr>
          <p:cNvSpPr txBox="1"/>
          <p:nvPr/>
        </p:nvSpPr>
        <p:spPr>
          <a:xfrm>
            <a:off x="2068085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회색조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이미지 표현하기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70ACA6-CFA9-B44C-868E-9D0E9303569C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9565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5CDB08EA-2587-47F9-909B-91F76F54A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9" b="4691"/>
          <a:stretch/>
        </p:blipFill>
        <p:spPr>
          <a:xfrm>
            <a:off x="1239377" y="1092528"/>
            <a:ext cx="4836447" cy="1803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2988C-457A-458A-B96D-126AE888CF72}"/>
              </a:ext>
            </a:extLst>
          </p:cNvPr>
          <p:cNvSpPr txBox="1"/>
          <p:nvPr/>
        </p:nvSpPr>
        <p:spPr>
          <a:xfrm>
            <a:off x="4548835" y="2861859"/>
            <a:ext cx="1838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빨강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ed)  0~255</a:t>
            </a:r>
          </a:p>
          <a:p>
            <a:r>
              <a:rPr lang="ko-KR" altLang="en-US" sz="10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초록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b="1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reen)  0~255</a:t>
            </a:r>
          </a:p>
          <a:p>
            <a:r>
              <a:rPr lang="ko-KR" altLang="en-US" sz="10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파랑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lue) 0~255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16597-C761-45CE-B453-658B98A57798}"/>
              </a:ext>
            </a:extLst>
          </p:cNvPr>
          <p:cNvSpPr txBox="1"/>
          <p:nvPr/>
        </p:nvSpPr>
        <p:spPr>
          <a:xfrm>
            <a:off x="3351893" y="2985409"/>
            <a:ext cx="6094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0~255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E158E-5A0C-4574-A58E-4C8AF4904607}"/>
              </a:ext>
            </a:extLst>
          </p:cNvPr>
          <p:cNvSpPr txBox="1"/>
          <p:nvPr/>
        </p:nvSpPr>
        <p:spPr>
          <a:xfrm>
            <a:off x="1805938" y="2983992"/>
            <a:ext cx="70724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또는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D1589-691C-1045-AC05-7DB039FB763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D911C-D361-B040-8545-267C8723DA3A}"/>
              </a:ext>
            </a:extLst>
          </p:cNvPr>
          <p:cNvSpPr txBox="1"/>
          <p:nvPr/>
        </p:nvSpPr>
        <p:spPr>
          <a:xfrm>
            <a:off x="2068085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컬러 이미지 표현하기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048E8-9A45-9942-B954-0783A5B16C8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970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72801B-C810-4CA3-88B4-BA05327F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9" y="1092775"/>
            <a:ext cx="5970096" cy="2517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940F2-2506-484A-AB23-EBFD7C747B49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D6E367-030E-5543-9E92-475E6B1EF6E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44656-B819-3647-AF39-1DDBB10F69EB}"/>
              </a:ext>
            </a:extLst>
          </p:cNvPr>
          <p:cNvSpPr txBox="1"/>
          <p:nvPr/>
        </p:nvSpPr>
        <p:spPr>
          <a:xfrm>
            <a:off x="2068962" y="72319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컬러 이미지 표현하기</a:t>
            </a:r>
          </a:p>
        </p:txBody>
      </p:sp>
    </p:spTree>
    <p:extLst>
      <p:ext uri="{BB962C8B-B14F-4D97-AF65-F5344CB8AC3E}">
        <p14:creationId xmlns:p14="http://schemas.microsoft.com/office/powerpoint/2010/main" val="110036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C2DA42-3A91-4ABB-830F-547575A4FA80}"/>
              </a:ext>
            </a:extLst>
          </p:cNvPr>
          <p:cNvSpPr/>
          <p:nvPr/>
        </p:nvSpPr>
        <p:spPr>
          <a:xfrm>
            <a:off x="3485922" y="2244490"/>
            <a:ext cx="380821" cy="540215"/>
          </a:xfrm>
          <a:prstGeom prst="rightArrow">
            <a:avLst/>
          </a:prstGeom>
          <a:solidFill>
            <a:srgbClr val="599DFD"/>
          </a:solidFill>
          <a:ln>
            <a:solidFill>
              <a:srgbClr val="599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689E6DA-56E2-44C7-9231-DCB6B72D1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20954"/>
              </p:ext>
            </p:extLst>
          </p:nvPr>
        </p:nvGraphicFramePr>
        <p:xfrm>
          <a:off x="4013200" y="1524000"/>
          <a:ext cx="3207881" cy="17577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5259">
                  <a:extLst>
                    <a:ext uri="{9D8B030D-6E8A-4147-A177-3AD203B41FA5}">
                      <a16:colId xmlns:a16="http://schemas.microsoft.com/office/drawing/2014/main" val="566659188"/>
                    </a:ext>
                  </a:extLst>
                </a:gridCol>
                <a:gridCol w="987249">
                  <a:extLst>
                    <a:ext uri="{9D8B030D-6E8A-4147-A177-3AD203B41FA5}">
                      <a16:colId xmlns:a16="http://schemas.microsoft.com/office/drawing/2014/main" val="2134248831"/>
                    </a:ext>
                  </a:extLst>
                </a:gridCol>
                <a:gridCol w="895373">
                  <a:extLst>
                    <a:ext uri="{9D8B030D-6E8A-4147-A177-3AD203B41FA5}">
                      <a16:colId xmlns:a16="http://schemas.microsoft.com/office/drawing/2014/main" val="1217236671"/>
                    </a:ext>
                  </a:extLst>
                </a:gridCol>
              </a:tblGrid>
              <a:tr h="3571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특징</a:t>
                      </a:r>
                      <a:r>
                        <a:rPr lang="en-US" altLang="ko-KR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en-US" sz="1400" b="0" i="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Features</a:t>
                      </a: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en-US" altLang="ko-KR" sz="40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54864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레이블</a:t>
                      </a:r>
                      <a:r>
                        <a:rPr lang="en-US" altLang="ko-KR" sz="1400" b="0" i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en-US" sz="1400" b="0" i="0" u="none" strike="noStrike" spc="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Label)</a:t>
                      </a:r>
                      <a:endParaRPr lang="en-US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394847"/>
                  </a:ext>
                </a:extLst>
              </a:tr>
              <a:tr h="321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새</a:t>
                      </a:r>
                    </a:p>
                  </a:txBody>
                  <a:tcPr marL="64770" marR="64770" marT="0" marB="0" anchorCtr="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고양이</a:t>
                      </a:r>
                    </a:p>
                  </a:txBody>
                  <a:tcPr marL="64770" marR="64770" marT="0" marB="0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0478754"/>
                  </a:ext>
                </a:extLst>
              </a:tr>
              <a:tr h="359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다리의 수</a:t>
                      </a:r>
                      <a:endParaRPr lang="ko-KR" altLang="en-US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35518"/>
                  </a:ext>
                </a:extLst>
              </a:tr>
              <a:tr h="359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깃털</a:t>
                      </a:r>
                      <a:endParaRPr lang="ko-KR" altLang="en-US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117514"/>
                  </a:ext>
                </a:extLst>
              </a:tr>
              <a:tr h="359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수염</a:t>
                      </a:r>
                      <a:endParaRPr lang="ko-KR" altLang="en-US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X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O</a:t>
                      </a:r>
                      <a:endParaRPr lang="en-US" altLang="ko-KR" sz="1400" b="0" i="0" u="none" strike="noStrike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64770" marR="64770" marT="0" marB="0" anchorCtr="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18199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2A2A5BF-FAE5-4304-B107-9073D40C585F}"/>
              </a:ext>
            </a:extLst>
          </p:cNvPr>
          <p:cNvSpPr txBox="1"/>
          <p:nvPr/>
        </p:nvSpPr>
        <p:spPr>
          <a:xfrm>
            <a:off x="5029583" y="3430475"/>
            <a:ext cx="1250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추출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7B246-CE21-49F1-8BEC-A03E8C981508}"/>
              </a:ext>
            </a:extLst>
          </p:cNvPr>
          <p:cNvSpPr txBox="1"/>
          <p:nvPr/>
        </p:nvSpPr>
        <p:spPr>
          <a:xfrm>
            <a:off x="913125" y="3281794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2D909E-3CC7-4E71-867D-F08E9D82AB5C}"/>
              </a:ext>
            </a:extLst>
          </p:cNvPr>
          <p:cNvSpPr txBox="1"/>
          <p:nvPr/>
        </p:nvSpPr>
        <p:spPr>
          <a:xfrm>
            <a:off x="2324916" y="3281794"/>
            <a:ext cx="734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8B485-3115-8942-986D-C3B46C1898F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CFE7C6-5FE0-0348-A468-7E08BEA1D697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3F54C2-404A-544C-B157-53B0100B9E1B}"/>
              </a:ext>
            </a:extLst>
          </p:cNvPr>
          <p:cNvSpPr/>
          <p:nvPr/>
        </p:nvSpPr>
        <p:spPr>
          <a:xfrm>
            <a:off x="1797905" y="730094"/>
            <a:ext cx="3657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이미지에서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특징을 추출하는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92805-A0DE-4840-B628-2DC9C9ED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2" y="1735667"/>
            <a:ext cx="3541870" cy="15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1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11F5FC-E43E-44CD-BA79-48F45C217B5E}"/>
              </a:ext>
            </a:extLst>
          </p:cNvPr>
          <p:cNvSpPr txBox="1"/>
          <p:nvPr/>
        </p:nvSpPr>
        <p:spPr>
          <a:xfrm>
            <a:off x="2075350" y="75207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(Edge Detection)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옷걸이, 개체이(가) 표시된 사진&#10;&#10;자동 생성된 설명">
            <a:extLst>
              <a:ext uri="{FF2B5EF4-FFF2-40B4-BE49-F238E27FC236}">
                <a16:creationId xmlns:a16="http://schemas.microsoft.com/office/drawing/2014/main" id="{3EF4515D-FEFC-450A-BB33-3B6B6F1D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9183" y="1120973"/>
            <a:ext cx="3778976" cy="249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DE40A-59D0-A943-9B95-D87390A6AEB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876645-2414-8F4D-B73F-42419064AEA2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360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0A62CE-4D1A-4567-92D8-1425BB50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50" y="1206483"/>
            <a:ext cx="5211618" cy="2260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6BA91-0013-5C4F-BC4E-B86986BDA7A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13193C-43C0-644F-ADFF-A36D89BA2EB0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925E8-0F27-1042-BA4E-CFF3142478F5}"/>
              </a:ext>
            </a:extLst>
          </p:cNvPr>
          <p:cNvSpPr txBox="1"/>
          <p:nvPr/>
        </p:nvSpPr>
        <p:spPr>
          <a:xfrm>
            <a:off x="2075350" y="75207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(Edge Detection)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66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D6430D-ACF3-1940-81FC-23F206A14C8E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6F400-1ECB-C645-936D-E06AE4DB1113}"/>
              </a:ext>
            </a:extLst>
          </p:cNvPr>
          <p:cNvSpPr txBox="1"/>
          <p:nvPr/>
        </p:nvSpPr>
        <p:spPr>
          <a:xfrm>
            <a:off x="738275" y="465610"/>
            <a:ext cx="583865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컴퓨터가 이미지를 </a:t>
            </a:r>
            <a:r>
              <a:rPr lang="ko-KR" altLang="en-US" sz="2000" b="1" kern="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감지</a:t>
            </a:r>
            <a:r>
              <a:rPr lang="ko-KR" altLang="en-US" sz="2000" b="1" kern="10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방법을 알아봅시다</a:t>
            </a:r>
          </a:p>
        </p:txBody>
      </p:sp>
      <p:pic>
        <p:nvPicPr>
          <p:cNvPr id="8" name="그림 7" descr="앉아있는, 테이블, 다른, 시계이(가) 표시된 사진&#10;&#10;자동 생성된 설명">
            <a:extLst>
              <a:ext uri="{FF2B5EF4-FFF2-40B4-BE49-F238E27FC236}">
                <a16:creationId xmlns:a16="http://schemas.microsoft.com/office/drawing/2014/main" id="{5E832787-9031-424D-9890-11021471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5" y="1971924"/>
            <a:ext cx="6463744" cy="1540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06D33E-767C-4048-993B-1C3493A4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4" y="125229"/>
            <a:ext cx="797118" cy="7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4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9616C2-2B94-6942-A452-A9F6FC675E6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BF2EE8-1C96-344A-9ADA-24BB2969286E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4C3DD4-558D-4932-A7F0-D7A6C3AB5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14" y="1175192"/>
            <a:ext cx="3314172" cy="27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C0DA8-61FB-5C4B-819F-4866ED7F56F6}"/>
              </a:ext>
            </a:extLst>
          </p:cNvPr>
          <p:cNvSpPr txBox="1"/>
          <p:nvPr/>
        </p:nvSpPr>
        <p:spPr>
          <a:xfrm>
            <a:off x="2075350" y="75207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(Edge Detection)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418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FD3EA4D-23F9-43C6-AF1A-28CC249C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121" y="1170503"/>
            <a:ext cx="3300958" cy="2772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86F1A52-AFE2-4A7B-84B8-D4B6DB140265}"/>
              </a:ext>
            </a:extLst>
          </p:cNvPr>
          <p:cNvCxnSpPr>
            <a:cxnSpLocks/>
          </p:cNvCxnSpPr>
          <p:nvPr/>
        </p:nvCxnSpPr>
        <p:spPr>
          <a:xfrm>
            <a:off x="2998777" y="2812790"/>
            <a:ext cx="0" cy="952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FD451-1FED-4E85-8ABA-F4445325972E}"/>
              </a:ext>
            </a:extLst>
          </p:cNvPr>
          <p:cNvCxnSpPr>
            <a:cxnSpLocks/>
          </p:cNvCxnSpPr>
          <p:nvPr/>
        </p:nvCxnSpPr>
        <p:spPr>
          <a:xfrm>
            <a:off x="4644821" y="2812790"/>
            <a:ext cx="0" cy="952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471DB7-DA32-4D27-BF5A-13AC20DB59B2}"/>
              </a:ext>
            </a:extLst>
          </p:cNvPr>
          <p:cNvCxnSpPr>
            <a:cxnSpLocks/>
          </p:cNvCxnSpPr>
          <p:nvPr/>
        </p:nvCxnSpPr>
        <p:spPr>
          <a:xfrm flipH="1">
            <a:off x="2989251" y="3765400"/>
            <a:ext cx="16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0249A-7734-422B-AA99-6E9B06733169}"/>
              </a:ext>
            </a:extLst>
          </p:cNvPr>
          <p:cNvCxnSpPr>
            <a:cxnSpLocks/>
          </p:cNvCxnSpPr>
          <p:nvPr/>
        </p:nvCxnSpPr>
        <p:spPr>
          <a:xfrm>
            <a:off x="2659312" y="2825490"/>
            <a:ext cx="20621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501657-5F8C-4A56-82F4-7B91BF6F1FB7}"/>
              </a:ext>
            </a:extLst>
          </p:cNvPr>
          <p:cNvCxnSpPr>
            <a:cxnSpLocks/>
          </p:cNvCxnSpPr>
          <p:nvPr/>
        </p:nvCxnSpPr>
        <p:spPr>
          <a:xfrm>
            <a:off x="4613070" y="2825490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BD082E9-D789-414C-9341-6C66CBDA9A4F}"/>
              </a:ext>
            </a:extLst>
          </p:cNvPr>
          <p:cNvCxnSpPr>
            <a:cxnSpLocks/>
          </p:cNvCxnSpPr>
          <p:nvPr/>
        </p:nvCxnSpPr>
        <p:spPr>
          <a:xfrm>
            <a:off x="2649787" y="2669285"/>
            <a:ext cx="19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9B119AF-E882-4DF3-BF24-89DB93B0ED99}"/>
              </a:ext>
            </a:extLst>
          </p:cNvPr>
          <p:cNvCxnSpPr>
            <a:cxnSpLocks/>
          </p:cNvCxnSpPr>
          <p:nvPr/>
        </p:nvCxnSpPr>
        <p:spPr>
          <a:xfrm>
            <a:off x="2822426" y="2535744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66F807-89EA-443C-88A9-C193E93DF455}"/>
              </a:ext>
            </a:extLst>
          </p:cNvPr>
          <p:cNvCxnSpPr>
            <a:cxnSpLocks/>
          </p:cNvCxnSpPr>
          <p:nvPr/>
        </p:nvCxnSpPr>
        <p:spPr>
          <a:xfrm>
            <a:off x="2989252" y="2398833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CAB376-F65E-40C0-BA75-D91A3C57EA31}"/>
              </a:ext>
            </a:extLst>
          </p:cNvPr>
          <p:cNvCxnSpPr>
            <a:cxnSpLocks/>
          </p:cNvCxnSpPr>
          <p:nvPr/>
        </p:nvCxnSpPr>
        <p:spPr>
          <a:xfrm>
            <a:off x="3139546" y="2263291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8D47EE-EB49-46F8-80B2-1ABE89E4D90E}"/>
              </a:ext>
            </a:extLst>
          </p:cNvPr>
          <p:cNvCxnSpPr>
            <a:cxnSpLocks/>
          </p:cNvCxnSpPr>
          <p:nvPr/>
        </p:nvCxnSpPr>
        <p:spPr>
          <a:xfrm>
            <a:off x="3300021" y="2137420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0041391-B104-4A87-9C81-AFE3ED72D60B}"/>
              </a:ext>
            </a:extLst>
          </p:cNvPr>
          <p:cNvCxnSpPr>
            <a:cxnSpLocks/>
          </p:cNvCxnSpPr>
          <p:nvPr/>
        </p:nvCxnSpPr>
        <p:spPr>
          <a:xfrm>
            <a:off x="3472838" y="1994159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BE8AB9A-D319-4A09-AD51-87AFEB7139B5}"/>
              </a:ext>
            </a:extLst>
          </p:cNvPr>
          <p:cNvCxnSpPr>
            <a:cxnSpLocks/>
          </p:cNvCxnSpPr>
          <p:nvPr/>
        </p:nvCxnSpPr>
        <p:spPr>
          <a:xfrm>
            <a:off x="3623133" y="1860179"/>
            <a:ext cx="39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19C65F-15BD-4564-A0B9-D44E80D71BDE}"/>
              </a:ext>
            </a:extLst>
          </p:cNvPr>
          <p:cNvCxnSpPr>
            <a:cxnSpLocks/>
          </p:cNvCxnSpPr>
          <p:nvPr/>
        </p:nvCxnSpPr>
        <p:spPr>
          <a:xfrm>
            <a:off x="3981825" y="1994159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C9CDE9-8ADD-4E00-973A-B6A09AA41170}"/>
              </a:ext>
            </a:extLst>
          </p:cNvPr>
          <p:cNvCxnSpPr>
            <a:cxnSpLocks/>
          </p:cNvCxnSpPr>
          <p:nvPr/>
        </p:nvCxnSpPr>
        <p:spPr>
          <a:xfrm>
            <a:off x="4141584" y="2137420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99EC7F-B559-4E2F-8EBF-1408BD5C8A45}"/>
              </a:ext>
            </a:extLst>
          </p:cNvPr>
          <p:cNvCxnSpPr>
            <a:cxnSpLocks/>
          </p:cNvCxnSpPr>
          <p:nvPr/>
        </p:nvCxnSpPr>
        <p:spPr>
          <a:xfrm>
            <a:off x="4305235" y="2272816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284BC6-527C-457C-86BB-EB04D8C24944}"/>
              </a:ext>
            </a:extLst>
          </p:cNvPr>
          <p:cNvCxnSpPr>
            <a:cxnSpLocks/>
          </p:cNvCxnSpPr>
          <p:nvPr/>
        </p:nvCxnSpPr>
        <p:spPr>
          <a:xfrm>
            <a:off x="4465295" y="2402008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CCE73DD-4820-41FE-96FC-BC745BA4F8A7}"/>
              </a:ext>
            </a:extLst>
          </p:cNvPr>
          <p:cNvCxnSpPr>
            <a:cxnSpLocks/>
          </p:cNvCxnSpPr>
          <p:nvPr/>
        </p:nvCxnSpPr>
        <p:spPr>
          <a:xfrm>
            <a:off x="4628909" y="2535744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7240C5-CAF4-44EB-A0A3-0A780386B8FF}"/>
              </a:ext>
            </a:extLst>
          </p:cNvPr>
          <p:cNvCxnSpPr>
            <a:cxnSpLocks/>
          </p:cNvCxnSpPr>
          <p:nvPr/>
        </p:nvCxnSpPr>
        <p:spPr>
          <a:xfrm>
            <a:off x="4785710" y="2669285"/>
            <a:ext cx="1795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7F01B4B-E930-4C81-8783-104A6583B8C5}"/>
              </a:ext>
            </a:extLst>
          </p:cNvPr>
          <p:cNvCxnSpPr>
            <a:cxnSpLocks/>
          </p:cNvCxnSpPr>
          <p:nvPr/>
        </p:nvCxnSpPr>
        <p:spPr>
          <a:xfrm flipH="1">
            <a:off x="4965235" y="2659670"/>
            <a:ext cx="809" cy="1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49F982D-2477-4C14-A1C1-E0C4435D2A18}"/>
              </a:ext>
            </a:extLst>
          </p:cNvPr>
          <p:cNvCxnSpPr>
            <a:cxnSpLocks/>
          </p:cNvCxnSpPr>
          <p:nvPr/>
        </p:nvCxnSpPr>
        <p:spPr>
          <a:xfrm flipH="1">
            <a:off x="4645939" y="2416271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5DE0EA-F142-442C-B9D6-3323B82C6A19}"/>
              </a:ext>
            </a:extLst>
          </p:cNvPr>
          <p:cNvCxnSpPr>
            <a:cxnSpLocks/>
          </p:cNvCxnSpPr>
          <p:nvPr/>
        </p:nvCxnSpPr>
        <p:spPr>
          <a:xfrm>
            <a:off x="4481864" y="1992957"/>
            <a:ext cx="0" cy="43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0799C3-4AF9-4DDE-9531-B8AD5002EBC6}"/>
              </a:ext>
            </a:extLst>
          </p:cNvPr>
          <p:cNvCxnSpPr>
            <a:cxnSpLocks/>
          </p:cNvCxnSpPr>
          <p:nvPr/>
        </p:nvCxnSpPr>
        <p:spPr>
          <a:xfrm flipH="1">
            <a:off x="4324285" y="2132583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3A0FBB6-A8AC-4DF6-B17D-0C886DB6CE59}"/>
              </a:ext>
            </a:extLst>
          </p:cNvPr>
          <p:cNvCxnSpPr>
            <a:cxnSpLocks/>
          </p:cNvCxnSpPr>
          <p:nvPr/>
        </p:nvCxnSpPr>
        <p:spPr>
          <a:xfrm flipH="1">
            <a:off x="4160542" y="1997187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928081-EF18-4343-87B8-099A8F644EA3}"/>
              </a:ext>
            </a:extLst>
          </p:cNvPr>
          <p:cNvCxnSpPr>
            <a:cxnSpLocks/>
          </p:cNvCxnSpPr>
          <p:nvPr/>
        </p:nvCxnSpPr>
        <p:spPr>
          <a:xfrm flipH="1">
            <a:off x="3999915" y="1870454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A0E95A-E41B-4161-A644-460F6A72558E}"/>
              </a:ext>
            </a:extLst>
          </p:cNvPr>
          <p:cNvCxnSpPr>
            <a:cxnSpLocks/>
          </p:cNvCxnSpPr>
          <p:nvPr/>
        </p:nvCxnSpPr>
        <p:spPr>
          <a:xfrm flipH="1">
            <a:off x="3642183" y="1859074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6BD4C08-6DA8-4E40-9A67-90F85081EB0B}"/>
              </a:ext>
            </a:extLst>
          </p:cNvPr>
          <p:cNvCxnSpPr>
            <a:cxnSpLocks/>
          </p:cNvCxnSpPr>
          <p:nvPr/>
        </p:nvCxnSpPr>
        <p:spPr>
          <a:xfrm flipH="1">
            <a:off x="3476505" y="2002023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154F2C4-339B-40E3-9518-9CB5800FD562}"/>
              </a:ext>
            </a:extLst>
          </p:cNvPr>
          <p:cNvCxnSpPr>
            <a:cxnSpLocks/>
          </p:cNvCxnSpPr>
          <p:nvPr/>
        </p:nvCxnSpPr>
        <p:spPr>
          <a:xfrm flipH="1">
            <a:off x="3317356" y="2127748"/>
            <a:ext cx="809" cy="14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137D8B-75AF-4B04-903D-FCE83BEE3737}"/>
              </a:ext>
            </a:extLst>
          </p:cNvPr>
          <p:cNvCxnSpPr>
            <a:cxnSpLocks/>
          </p:cNvCxnSpPr>
          <p:nvPr/>
        </p:nvCxnSpPr>
        <p:spPr>
          <a:xfrm flipH="1">
            <a:off x="3157265" y="2267981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2618900-883D-41D8-AFE0-490405DF08BE}"/>
              </a:ext>
            </a:extLst>
          </p:cNvPr>
          <p:cNvCxnSpPr>
            <a:cxnSpLocks/>
          </p:cNvCxnSpPr>
          <p:nvPr/>
        </p:nvCxnSpPr>
        <p:spPr>
          <a:xfrm flipH="1">
            <a:off x="2993583" y="2402369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F63A9C8-6543-4083-ACB4-4F65E13ABAFE}"/>
              </a:ext>
            </a:extLst>
          </p:cNvPr>
          <p:cNvCxnSpPr>
            <a:cxnSpLocks/>
          </p:cNvCxnSpPr>
          <p:nvPr/>
        </p:nvCxnSpPr>
        <p:spPr>
          <a:xfrm flipH="1">
            <a:off x="2831840" y="2529102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30EE32-2BF1-4BBE-9350-FD3182945F2A}"/>
              </a:ext>
            </a:extLst>
          </p:cNvPr>
          <p:cNvCxnSpPr>
            <a:cxnSpLocks/>
          </p:cNvCxnSpPr>
          <p:nvPr/>
        </p:nvCxnSpPr>
        <p:spPr>
          <a:xfrm flipH="1">
            <a:off x="2671118" y="2662886"/>
            <a:ext cx="809" cy="1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23577A0-9350-4C9B-BE47-35E6F2BA3DF2}"/>
              </a:ext>
            </a:extLst>
          </p:cNvPr>
          <p:cNvCxnSpPr>
            <a:cxnSpLocks/>
          </p:cNvCxnSpPr>
          <p:nvPr/>
        </p:nvCxnSpPr>
        <p:spPr>
          <a:xfrm>
            <a:off x="4465989" y="1990983"/>
            <a:ext cx="324000" cy="38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EAE8DBD-DA9E-0044-9F8A-17EF8236E1C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DF24C2-462F-814C-A0D6-B8350319F2C1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2A337C-DBF3-1640-B362-9340C4094E37}"/>
              </a:ext>
            </a:extLst>
          </p:cNvPr>
          <p:cNvSpPr txBox="1"/>
          <p:nvPr/>
        </p:nvSpPr>
        <p:spPr>
          <a:xfrm>
            <a:off x="4613070" y="701461"/>
            <a:ext cx="1201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</a:t>
            </a:r>
          </a:p>
        </p:txBody>
      </p:sp>
      <p:cxnSp>
        <p:nvCxnSpPr>
          <p:cNvPr id="50" name="직선 연결선 33">
            <a:extLst>
              <a:ext uri="{FF2B5EF4-FFF2-40B4-BE49-F238E27FC236}">
                <a16:creationId xmlns:a16="http://schemas.microsoft.com/office/drawing/2014/main" id="{70C72A0B-054E-1F4F-BF7D-508013CEAC81}"/>
              </a:ext>
            </a:extLst>
          </p:cNvPr>
          <p:cNvCxnSpPr>
            <a:cxnSpLocks/>
          </p:cNvCxnSpPr>
          <p:nvPr/>
        </p:nvCxnSpPr>
        <p:spPr>
          <a:xfrm>
            <a:off x="4773964" y="1986607"/>
            <a:ext cx="0" cy="54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32">
            <a:extLst>
              <a:ext uri="{FF2B5EF4-FFF2-40B4-BE49-F238E27FC236}">
                <a16:creationId xmlns:a16="http://schemas.microsoft.com/office/drawing/2014/main" id="{ED76757B-3A51-3F46-9F37-32F8DC45C285}"/>
              </a:ext>
            </a:extLst>
          </p:cNvPr>
          <p:cNvCxnSpPr>
            <a:cxnSpLocks/>
          </p:cNvCxnSpPr>
          <p:nvPr/>
        </p:nvCxnSpPr>
        <p:spPr>
          <a:xfrm flipH="1">
            <a:off x="4804689" y="2524221"/>
            <a:ext cx="809" cy="140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EF1945E-A41C-E641-B524-D4AB5C852B28}"/>
              </a:ext>
            </a:extLst>
          </p:cNvPr>
          <p:cNvSpPr txBox="1"/>
          <p:nvPr/>
        </p:nvSpPr>
        <p:spPr>
          <a:xfrm>
            <a:off x="2075350" y="752076"/>
            <a:ext cx="317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</a:t>
            </a:r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(Edge Detection)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99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451945" y="1400969"/>
            <a:ext cx="6411310" cy="2008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algn="just" fontAlgn="base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계속해서 키우다 보면 그림이 작은 사각형들로 이루어져 있는데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사각형 한 개를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 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 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9388" indent="-179388" algn="just" fontAlgn="base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이웃한 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픽셀값의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차이를 비교하여 이미지의 윤곽선을 추출하는 것을 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(                             )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1A328-29E2-6B43-B8D2-BC63A3AB593A}"/>
              </a:ext>
            </a:extLst>
          </p:cNvPr>
          <p:cNvSpPr txBox="1"/>
          <p:nvPr/>
        </p:nvSpPr>
        <p:spPr>
          <a:xfrm>
            <a:off x="2068085" y="886747"/>
            <a:ext cx="317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940AD-51FB-CA46-BC60-B96B9AD0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16" y="428654"/>
            <a:ext cx="972315" cy="9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7A2767-6EAE-4E44-BF27-2BFB73BE066A}"/>
              </a:ext>
            </a:extLst>
          </p:cNvPr>
          <p:cNvSpPr/>
          <p:nvPr/>
        </p:nvSpPr>
        <p:spPr>
          <a:xfrm>
            <a:off x="451945" y="1400969"/>
            <a:ext cx="6411310" cy="2008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algn="just" fontAlgn="base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계속해서 키우다 보면 그림이 작은 사각형들로 이루어져 있는데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사각형 한 개를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      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 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9388" indent="-179388" algn="just" fontAlgn="base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이웃한 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픽셀값의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차이를 비교하여 이미지의 윤곽선을 추출하는 것을 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(                             )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CDE91-663D-48ED-8FB7-5C7ED9DE2993}"/>
              </a:ext>
            </a:extLst>
          </p:cNvPr>
          <p:cNvSpPr txBox="1"/>
          <p:nvPr/>
        </p:nvSpPr>
        <p:spPr>
          <a:xfrm>
            <a:off x="2393778" y="188078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픽셀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E69D5-619B-4B8D-A7D8-61CCADE91777}"/>
              </a:ext>
            </a:extLst>
          </p:cNvPr>
          <p:cNvSpPr txBox="1"/>
          <p:nvPr/>
        </p:nvSpPr>
        <p:spPr>
          <a:xfrm>
            <a:off x="966063" y="3064734"/>
            <a:ext cx="11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윤곽선 감지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CE761-D41B-4C4D-85C5-69BD2598D530}"/>
              </a:ext>
            </a:extLst>
          </p:cNvPr>
          <p:cNvSpPr txBox="1"/>
          <p:nvPr/>
        </p:nvSpPr>
        <p:spPr>
          <a:xfrm>
            <a:off x="2068085" y="886747"/>
            <a:ext cx="317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1E2805-BABA-3D46-982A-3D36738B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16" y="428654"/>
            <a:ext cx="972315" cy="9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99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A0C2C-956D-6C40-A739-1C36E67C194A}"/>
              </a:ext>
            </a:extLst>
          </p:cNvPr>
          <p:cNvSpPr/>
          <p:nvPr/>
        </p:nvSpPr>
        <p:spPr>
          <a:xfrm>
            <a:off x="451945" y="1400969"/>
            <a:ext cx="6411310" cy="1901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algn="just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lvl="0" defTabSz="914400">
              <a:lnSpc>
                <a:spcPct val="150000"/>
              </a:lnSpc>
              <a:defRPr/>
            </a:pP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단위로 나눈 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 등을 통해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을 추출하여 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이미지인지 감지합니다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4967A-4CE8-C346-BF62-03611593196F}"/>
              </a:ext>
            </a:extLst>
          </p:cNvPr>
          <p:cNvSpPr txBox="1"/>
          <p:nvPr/>
        </p:nvSpPr>
        <p:spPr>
          <a:xfrm>
            <a:off x="2068085" y="886747"/>
            <a:ext cx="317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934529-9BBA-9D41-8761-095AD4E6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16" y="428654"/>
            <a:ext cx="972315" cy="9723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613BEC-8612-764E-9612-D18C6AD78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4" r="10863"/>
          <a:stretch/>
        </p:blipFill>
        <p:spPr>
          <a:xfrm>
            <a:off x="4202885" y="1587004"/>
            <a:ext cx="2762474" cy="16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6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8CCDD2-0241-774D-ADF1-A1CB01E1219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원리를 찾아볼까요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DC98-B8CB-C74B-8317-F966F14F91A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20C7B4-1EE1-664E-8CB4-8D0A2A2DA478}"/>
              </a:ext>
            </a:extLst>
          </p:cNvPr>
          <p:cNvSpPr/>
          <p:nvPr/>
        </p:nvSpPr>
        <p:spPr>
          <a:xfrm>
            <a:off x="451945" y="1400969"/>
            <a:ext cx="6411310" cy="1901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 algn="just" fontAlgn="base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감지할까요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lvl="0" defTabSz="914400">
              <a:lnSpc>
                <a:spcPct val="150000"/>
              </a:lnSpc>
              <a:defRPr/>
            </a:pP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이미지를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단위로 나눈 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윤곽선 감지 등을 통해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       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을 추출하여 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이미지인지 감지합니다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8AE136-6514-F940-BF27-432BB2A5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" r="10863"/>
          <a:stretch/>
        </p:blipFill>
        <p:spPr>
          <a:xfrm>
            <a:off x="4202885" y="1587004"/>
            <a:ext cx="2762474" cy="1626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32F829-2DAA-4062-B188-19E4A2F9D0A7}"/>
              </a:ext>
            </a:extLst>
          </p:cNvPr>
          <p:cNvSpPr txBox="1"/>
          <p:nvPr/>
        </p:nvSpPr>
        <p:spPr>
          <a:xfrm>
            <a:off x="1365537" y="220922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픽셀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E06B9-E771-4216-9DA0-A7E4D8F8D269}"/>
              </a:ext>
            </a:extLst>
          </p:cNvPr>
          <p:cNvSpPr txBox="1"/>
          <p:nvPr/>
        </p:nvSpPr>
        <p:spPr>
          <a:xfrm>
            <a:off x="2458179" y="2587250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A9851-5227-4943-A684-A31FEEAFD69A}"/>
              </a:ext>
            </a:extLst>
          </p:cNvPr>
          <p:cNvSpPr txBox="1"/>
          <p:nvPr/>
        </p:nvSpPr>
        <p:spPr>
          <a:xfrm>
            <a:off x="2068085" y="886747"/>
            <a:ext cx="3179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내용 정리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9D1CD1-CBDC-493B-B52D-7C38FC7F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716" y="428654"/>
            <a:ext cx="972315" cy="9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8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15DB71C-D102-994A-93E0-2A15754EEE54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85D4-F95B-1B4A-9FEC-2FC2FDE52E28}"/>
              </a:ext>
            </a:extLst>
          </p:cNvPr>
          <p:cNvSpPr txBox="1"/>
          <p:nvPr/>
        </p:nvSpPr>
        <p:spPr>
          <a:xfrm>
            <a:off x="553673" y="465610"/>
            <a:ext cx="62078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얼굴을 감지하여 꾸며주는 인공지능 프로그램을 만들어 봅시다</a:t>
            </a:r>
            <a:r>
              <a:rPr lang="en-US" altLang="ko-KR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62AD89-A001-7A46-AB2E-300FF303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3" y="125229"/>
            <a:ext cx="797118" cy="797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5EB907-A0E9-D347-B476-B31F94C8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86" y="1585519"/>
            <a:ext cx="5796559" cy="24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1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25AB6-9C2D-4869-BA37-544AAA4D1F22}"/>
              </a:ext>
            </a:extLst>
          </p:cNvPr>
          <p:cNvSpPr txBox="1"/>
          <p:nvPr/>
        </p:nvSpPr>
        <p:spPr>
          <a:xfrm>
            <a:off x="1540178" y="974885"/>
            <a:ext cx="423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감지하나요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F076D-8B41-4114-B7F9-D5AEEF0E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6" y="1688897"/>
            <a:ext cx="1533692" cy="1644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5BE46-1A76-CB45-96E8-088C34BB14B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6536F-5359-284F-BC96-40DA8C81F72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AAB5E8-53E3-4234-97E8-11FCF6052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072" y="1870745"/>
            <a:ext cx="4087121" cy="17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92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25AB6-9C2D-4869-BA37-544AAA4D1F22}"/>
              </a:ext>
            </a:extLst>
          </p:cNvPr>
          <p:cNvSpPr txBox="1"/>
          <p:nvPr/>
        </p:nvSpPr>
        <p:spPr>
          <a:xfrm>
            <a:off x="1540178" y="974885"/>
            <a:ext cx="423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컴퓨터는 이미지를 어떻게 감지하나요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A2585-D4DF-40C9-B3E0-7154357BCD82}"/>
              </a:ext>
            </a:extLst>
          </p:cNvPr>
          <p:cNvSpPr txBox="1"/>
          <p:nvPr/>
        </p:nvSpPr>
        <p:spPr>
          <a:xfrm>
            <a:off x="1019883" y="3430475"/>
            <a:ext cx="110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특징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56267-DCAF-4C1E-A305-787E7F5C5A34}"/>
              </a:ext>
            </a:extLst>
          </p:cNvPr>
          <p:cNvSpPr txBox="1"/>
          <p:nvPr/>
        </p:nvSpPr>
        <p:spPr>
          <a:xfrm>
            <a:off x="4248561" y="3430475"/>
            <a:ext cx="1596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윤곽선 감지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5BE46-1A76-CB45-96E8-088C34BB14B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86536F-5359-284F-BC96-40DA8C81F72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182153-83E5-F542-9C3F-062215C2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6" y="1688897"/>
            <a:ext cx="1533692" cy="16441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0A1F20-4CF8-484D-8396-4D69B57A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072" y="1870745"/>
            <a:ext cx="4087121" cy="17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25AB6-9C2D-4869-BA37-544AAA4D1F22}"/>
              </a:ext>
            </a:extLst>
          </p:cNvPr>
          <p:cNvSpPr txBox="1"/>
          <p:nvPr/>
        </p:nvSpPr>
        <p:spPr>
          <a:xfrm>
            <a:off x="928688" y="955394"/>
            <a:ext cx="545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SNOW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에는 어떤 인공지능 기술이 들어있을까요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그리기, 방, 표지판이(가) 표시된 사진&#10;&#10;자동 생성된 설명">
            <a:extLst>
              <a:ext uri="{FF2B5EF4-FFF2-40B4-BE49-F238E27FC236}">
                <a16:creationId xmlns:a16="http://schemas.microsoft.com/office/drawing/2014/main" id="{AB678468-3626-4CB8-95B1-2FFAC3F0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2" y="1613120"/>
            <a:ext cx="4132762" cy="161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0CED54-5C56-FD41-86C8-A8C60EE7A8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E897F1-438C-8C43-8367-1EBDFCB1B60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1C23B-5644-4DD1-9350-4B8D7F378956}"/>
              </a:ext>
            </a:extLst>
          </p:cNvPr>
          <p:cNvSpPr txBox="1"/>
          <p:nvPr/>
        </p:nvSpPr>
        <p:spPr>
          <a:xfrm>
            <a:off x="5066183" y="2862470"/>
            <a:ext cx="230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감지</a:t>
            </a:r>
          </a:p>
        </p:txBody>
      </p:sp>
    </p:spTree>
    <p:extLst>
      <p:ext uri="{BB962C8B-B14F-4D97-AF65-F5344CB8AC3E}">
        <p14:creationId xmlns:p14="http://schemas.microsoft.com/office/powerpoint/2010/main" val="251352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pic>
        <p:nvPicPr>
          <p:cNvPr id="9" name="그림 8" descr="그리기, 방, 표지판이(가) 표시된 사진&#10;&#10;자동 생성된 설명">
            <a:extLst>
              <a:ext uri="{FF2B5EF4-FFF2-40B4-BE49-F238E27FC236}">
                <a16:creationId xmlns:a16="http://schemas.microsoft.com/office/drawing/2014/main" id="{BD352864-E405-46E7-B2CC-A7D953F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88" y="1293142"/>
            <a:ext cx="5029024" cy="19702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F974D0-CD4F-1748-B372-FB650504FF6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53693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78880760">
            <a:extLst>
              <a:ext uri="{FF2B5EF4-FFF2-40B4-BE49-F238E27FC236}">
                <a16:creationId xmlns:a16="http://schemas.microsoft.com/office/drawing/2014/main" id="{B30822E8-A70E-4B0D-8562-6F789456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47" y="878092"/>
            <a:ext cx="5168805" cy="26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3E01C-08EA-42BE-874B-2467AF8042F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2A88-E1C5-46AA-9BA0-C85BC9CDCEA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0DAD34-6550-40BE-A02A-AECFF5783DE1}"/>
              </a:ext>
            </a:extLst>
          </p:cNvPr>
          <p:cNvSpPr/>
          <p:nvPr/>
        </p:nvSpPr>
        <p:spPr>
          <a:xfrm>
            <a:off x="2714003" y="3660414"/>
            <a:ext cx="16610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http://naver.me/FQhXZvDf</a:t>
            </a:r>
            <a:endParaRPr lang="ko-KR" altLang="en-US" sz="9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862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685225368">
            <a:extLst>
              <a:ext uri="{FF2B5EF4-FFF2-40B4-BE49-F238E27FC236}">
                <a16:creationId xmlns:a16="http://schemas.microsoft.com/office/drawing/2014/main" id="{8C54E78C-EDAB-4660-8F9B-5916F3E4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72" y="875224"/>
            <a:ext cx="5175057" cy="26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70B41-228F-4561-B0DD-24B39094FB53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8C2420-DCE5-4805-AC85-43E5B3F03B2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33119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2967D8-3F47-4C5A-9A69-8FD4DE73C25C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793B7-5F91-4E08-9EE3-910819E1E9F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675674416">
            <a:extLst>
              <a:ext uri="{FF2B5EF4-FFF2-40B4-BE49-F238E27FC236}">
                <a16:creationId xmlns:a16="http://schemas.microsoft.com/office/drawing/2014/main" id="{FB1EF6C5-F445-465A-A117-1AF82174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2" y="875224"/>
            <a:ext cx="5145856" cy="26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4CA805-D27B-4165-A381-A9B38758852B}"/>
              </a:ext>
            </a:extLst>
          </p:cNvPr>
          <p:cNvSpPr/>
          <p:nvPr/>
        </p:nvSpPr>
        <p:spPr>
          <a:xfrm>
            <a:off x="2343150" y="1296076"/>
            <a:ext cx="883920" cy="100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223299-9772-4C81-BF48-BBDD97A0DF6F}"/>
              </a:ext>
            </a:extLst>
          </p:cNvPr>
          <p:cNvSpPr/>
          <p:nvPr/>
        </p:nvSpPr>
        <p:spPr>
          <a:xfrm>
            <a:off x="3653790" y="3270020"/>
            <a:ext cx="548640" cy="20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479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2967D8-3F47-4C5A-9A69-8FD4DE73C25C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793B7-5F91-4E08-9EE3-910819E1E9F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_x675676072">
            <a:extLst>
              <a:ext uri="{FF2B5EF4-FFF2-40B4-BE49-F238E27FC236}">
                <a16:creationId xmlns:a16="http://schemas.microsoft.com/office/drawing/2014/main" id="{41A30060-F74F-4995-99AD-44D3EB8B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36" y="606209"/>
            <a:ext cx="3068729" cy="29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0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675675064">
            <a:extLst>
              <a:ext uri="{FF2B5EF4-FFF2-40B4-BE49-F238E27FC236}">
                <a16:creationId xmlns:a16="http://schemas.microsoft.com/office/drawing/2014/main" id="{5DFA3028-7869-480E-9956-1CBB1A8C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72" y="606208"/>
            <a:ext cx="3699657" cy="29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47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_x319989472">
            <a:extLst>
              <a:ext uri="{FF2B5EF4-FFF2-40B4-BE49-F238E27FC236}">
                <a16:creationId xmlns:a16="http://schemas.microsoft.com/office/drawing/2014/main" id="{CA43D36C-7C35-480D-BA4A-D0F048847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69" y="649605"/>
            <a:ext cx="3403262" cy="30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98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319976800">
            <a:extLst>
              <a:ext uri="{FF2B5EF4-FFF2-40B4-BE49-F238E27FC236}">
                <a16:creationId xmlns:a16="http://schemas.microsoft.com/office/drawing/2014/main" id="{4F248F73-38A6-4261-864D-DFAD2649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27" y="400820"/>
            <a:ext cx="2469548" cy="33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0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_x681949896">
            <a:extLst>
              <a:ext uri="{FF2B5EF4-FFF2-40B4-BE49-F238E27FC236}">
                <a16:creationId xmlns:a16="http://schemas.microsoft.com/office/drawing/2014/main" id="{6921A145-DDF0-46E5-AAC8-9AAC21256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6" y="1091953"/>
            <a:ext cx="6757008" cy="21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725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685227816">
            <a:extLst>
              <a:ext uri="{FF2B5EF4-FFF2-40B4-BE49-F238E27FC236}">
                <a16:creationId xmlns:a16="http://schemas.microsoft.com/office/drawing/2014/main" id="{AAD5E97B-4FCA-497E-82B1-1619E401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" y="1096611"/>
            <a:ext cx="6839856" cy="238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34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 descr="실내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D7985361-3E5E-4282-A65B-3355A997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8" y="962663"/>
            <a:ext cx="5724605" cy="265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984F7-28ED-40DA-B563-F593483BF83B}"/>
              </a:ext>
            </a:extLst>
          </p:cNvPr>
          <p:cNvSpPr txBox="1"/>
          <p:nvPr/>
        </p:nvSpPr>
        <p:spPr>
          <a:xfrm>
            <a:off x="936226" y="2837398"/>
            <a:ext cx="5226033" cy="68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 플레이스토어 또는 앱스토어에서 </a:t>
            </a: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CEF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SNOW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또는</a:t>
            </a:r>
            <a:r>
              <a:rPr lang="ko-KR" altLang="en-US" sz="1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CEF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스노우</a:t>
            </a:r>
            <a:r>
              <a:rPr lang="ko-KR" altLang="en-US" sz="1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라고 검색한 뒤 다운로드합니다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4EC6E3-1AFB-2243-BE32-C2229303887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A68CD9-CD88-8349-9289-50FF621CF03E}"/>
              </a:ext>
            </a:extLst>
          </p:cNvPr>
          <p:cNvSpPr/>
          <p:nvPr/>
        </p:nvSpPr>
        <p:spPr>
          <a:xfrm>
            <a:off x="2270509" y="2175518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SNOW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 다운로드 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AF2565-38D0-284E-9BBB-CEC89B826CF5}"/>
              </a:ext>
            </a:extLst>
          </p:cNvPr>
          <p:cNvGrpSpPr/>
          <p:nvPr/>
        </p:nvGrpSpPr>
        <p:grpSpPr>
          <a:xfrm>
            <a:off x="2804335" y="655596"/>
            <a:ext cx="1467016" cy="1467016"/>
            <a:chOff x="2708921" y="146520"/>
            <a:chExt cx="1467016" cy="1467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D6D0D7-DD92-C44D-8734-4A0FDA06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8921" y="146520"/>
              <a:ext cx="1467016" cy="1467016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2B69BEC-E84E-1343-84F7-A924934CA325}"/>
                </a:ext>
              </a:extLst>
            </p:cNvPr>
            <p:cNvSpPr/>
            <p:nvPr/>
          </p:nvSpPr>
          <p:spPr>
            <a:xfrm>
              <a:off x="2759103" y="199056"/>
              <a:ext cx="1351721" cy="1351721"/>
            </a:xfrm>
            <a:prstGeom prst="round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74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487A92-EAA8-42FD-8AF4-0AFFFA04C89B}"/>
              </a:ext>
            </a:extLst>
          </p:cNvPr>
          <p:cNvSpPr txBox="1"/>
          <p:nvPr/>
        </p:nvSpPr>
        <p:spPr>
          <a:xfrm>
            <a:off x="187881" y="266891"/>
            <a:ext cx="215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만들어볼까요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CE275C-F5A0-4C13-B34F-B12F6DD4920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9CC7C-80BC-4D52-8607-1296B479327C}"/>
              </a:ext>
            </a:extLst>
          </p:cNvPr>
          <p:cNvSpPr txBox="1"/>
          <p:nvPr/>
        </p:nvSpPr>
        <p:spPr>
          <a:xfrm>
            <a:off x="305481" y="2021230"/>
            <a:ext cx="6704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시간에 만든 작품은 엔트리의 어떤 인공지능 관련 기능을 </a:t>
            </a:r>
            <a:r>
              <a:rPr lang="ko-KR" altLang="en-US" sz="1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사용하였나요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작품을 만들면서 어떤 생각이 </a:t>
            </a:r>
            <a:r>
              <a:rPr lang="ko-KR" altLang="en-US" sz="1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60B01-74F1-4CA1-98A6-E3BB0933A7CC}"/>
              </a:ext>
            </a:extLst>
          </p:cNvPr>
          <p:cNvSpPr txBox="1"/>
          <p:nvPr/>
        </p:nvSpPr>
        <p:spPr>
          <a:xfrm>
            <a:off x="1830239" y="959702"/>
            <a:ext cx="3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프로그램에 대해 이야기해봅시다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7FF7D6A8-01FE-D240-BDD3-62CC2FBFA1BC}"/>
              </a:ext>
            </a:extLst>
          </p:cNvPr>
          <p:cNvCxnSpPr>
            <a:cxnSpLocks/>
          </p:cNvCxnSpPr>
          <p:nvPr/>
        </p:nvCxnSpPr>
        <p:spPr>
          <a:xfrm>
            <a:off x="2121763" y="1464128"/>
            <a:ext cx="3080552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38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A733208-1D36-4948-A73E-FBFE4F2B6D3F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96C33-86EB-E54D-8C3F-05668BA90CD5}"/>
              </a:ext>
            </a:extLst>
          </p:cNvPr>
          <p:cNvSpPr txBox="1"/>
          <p:nvPr/>
        </p:nvSpPr>
        <p:spPr>
          <a:xfrm>
            <a:off x="553673" y="465610"/>
            <a:ext cx="62078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얼굴을 감지하여 꾸며주는 인공지능 프로그램을 발전시켜 봅시다</a:t>
            </a:r>
            <a:r>
              <a:rPr lang="en-US" altLang="ko-KR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800" b="1" kern="100" spc="-3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BECED4-64D1-2940-9CB8-D14C4A1C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3" y="125229"/>
            <a:ext cx="797118" cy="797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5847B9-111B-CF44-8DEB-CBB3DAA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286" y="1585519"/>
            <a:ext cx="5796559" cy="24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93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294DB-585C-AB44-B398-A11AAB6EC89A}"/>
              </a:ext>
            </a:extLst>
          </p:cNvPr>
          <p:cNvSpPr txBox="1"/>
          <p:nvPr/>
        </p:nvSpPr>
        <p:spPr>
          <a:xfrm>
            <a:off x="1695635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D48F9-2DF7-BB4B-AE8D-C068F3BE2517}"/>
              </a:ext>
            </a:extLst>
          </p:cNvPr>
          <p:cNvSpPr txBox="1"/>
          <p:nvPr/>
        </p:nvSpPr>
        <p:spPr>
          <a:xfrm>
            <a:off x="1695635" y="959702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818B2690-ECA5-7740-8340-D36863420854}"/>
              </a:ext>
            </a:extLst>
          </p:cNvPr>
          <p:cNvCxnSpPr>
            <a:cxnSpLocks/>
          </p:cNvCxnSpPr>
          <p:nvPr/>
        </p:nvCxnSpPr>
        <p:spPr>
          <a:xfrm>
            <a:off x="1819922" y="146412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38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D46AEF5D-EE64-46EB-9418-5EDFFE47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5" y="962663"/>
            <a:ext cx="5612010" cy="2587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58F90-9B9B-8E43-96E6-C7E17F0B0B71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E34936-31EF-DE42-B40D-0E5B0E279E4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8574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5227816">
            <a:extLst>
              <a:ext uri="{FF2B5EF4-FFF2-40B4-BE49-F238E27FC236}">
                <a16:creationId xmlns:a16="http://schemas.microsoft.com/office/drawing/2014/main" id="{7CCB5794-E542-4DED-96A1-D68BE4D8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1" y="878889"/>
            <a:ext cx="5421366" cy="2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F0C54-8B8B-0E4C-99AC-FF2DF4C1A616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78735A-84E6-4941-B2EE-FF2518C7C98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355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5228392">
            <a:extLst>
              <a:ext uri="{FF2B5EF4-FFF2-40B4-BE49-F238E27FC236}">
                <a16:creationId xmlns:a16="http://schemas.microsoft.com/office/drawing/2014/main" id="{4C6C39EE-8DAB-4064-B8B3-61263C90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1" y="781833"/>
            <a:ext cx="5575837" cy="29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34E3C-978B-2249-AA59-33CCDD69665B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651593-85DC-AC4D-A374-57C33BE7A255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3603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284E54-F4BD-2D49-87D6-2E7378DA15F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6B3E0E-9201-6E4E-BA40-A814A4E490F1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_x685231344">
            <a:extLst>
              <a:ext uri="{FF2B5EF4-FFF2-40B4-BE49-F238E27FC236}">
                <a16:creationId xmlns:a16="http://schemas.microsoft.com/office/drawing/2014/main" id="{6A236E5A-1635-42AC-8851-A16C843F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1" y="764076"/>
            <a:ext cx="6789294" cy="290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8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319975792">
            <a:extLst>
              <a:ext uri="{FF2B5EF4-FFF2-40B4-BE49-F238E27FC236}">
                <a16:creationId xmlns:a16="http://schemas.microsoft.com/office/drawing/2014/main" id="{549024A9-680E-4FB2-AA2B-2C29F597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1" y="764078"/>
            <a:ext cx="6033037" cy="291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876FD4-A060-9A4E-A708-4AE2797FACC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444B68-23A2-3A4B-BF25-0BF9CBE771FB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67206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541FB5-9ABF-E54B-8C60-2C416F9BCC88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429ADA-6E1E-DE46-BB74-E731288A8052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9FD61-F469-1240-8038-0C564C7D53C2}"/>
              </a:ext>
            </a:extLst>
          </p:cNvPr>
          <p:cNvSpPr txBox="1"/>
          <p:nvPr/>
        </p:nvSpPr>
        <p:spPr>
          <a:xfrm>
            <a:off x="1695635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프로그램을 어떻게 바꿔보고 싶나요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블록을 사용해야 하나요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74710-2340-C84F-B480-AB05718E69EB}"/>
              </a:ext>
            </a:extLst>
          </p:cNvPr>
          <p:cNvSpPr txBox="1"/>
          <p:nvPr/>
        </p:nvSpPr>
        <p:spPr>
          <a:xfrm>
            <a:off x="1695635" y="959702"/>
            <a:ext cx="3923930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더 발전 시킬 부분이 있는지 찾아보고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자유롭게 프로그램을 변형해봅시다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4DE22C9-5B08-864F-964F-98197BEB2928}"/>
              </a:ext>
            </a:extLst>
          </p:cNvPr>
          <p:cNvCxnSpPr>
            <a:cxnSpLocks/>
          </p:cNvCxnSpPr>
          <p:nvPr/>
        </p:nvCxnSpPr>
        <p:spPr>
          <a:xfrm>
            <a:off x="1819922" y="1783724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894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25869C0-3B5E-4D49-9A62-3E9BA8A83D7D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발전시켜볼까요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12A96-9D70-8B41-988F-BAE62E6CC71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44F0F-D1E0-A44E-ADA8-6B1A9E9CA2B5}"/>
              </a:ext>
            </a:extLst>
          </p:cNvPr>
          <p:cNvSpPr txBox="1"/>
          <p:nvPr/>
        </p:nvSpPr>
        <p:spPr>
          <a:xfrm>
            <a:off x="1695635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인상적인 프로그램은 무엇인가요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이유는 무엇인가요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BE03A-1AF6-274D-A979-0E5067BE947D}"/>
              </a:ext>
            </a:extLst>
          </p:cNvPr>
          <p:cNvSpPr txBox="1"/>
          <p:nvPr/>
        </p:nvSpPr>
        <p:spPr>
          <a:xfrm>
            <a:off x="1305017" y="959702"/>
            <a:ext cx="470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변형한 프로그램을 친구들과 서로 공유해봅시다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EF6E09D-50AD-0F4E-8834-2AB8F3D7403B}"/>
              </a:ext>
            </a:extLst>
          </p:cNvPr>
          <p:cNvCxnSpPr>
            <a:cxnSpLocks/>
          </p:cNvCxnSpPr>
          <p:nvPr/>
        </p:nvCxnSpPr>
        <p:spPr>
          <a:xfrm>
            <a:off x="1455938" y="1464128"/>
            <a:ext cx="4403324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40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83D22EF-6761-49DA-90E7-F167125904D2}"/>
              </a:ext>
            </a:extLst>
          </p:cNvPr>
          <p:cNvGrpSpPr/>
          <p:nvPr/>
        </p:nvGrpSpPr>
        <p:grpSpPr>
          <a:xfrm>
            <a:off x="813229" y="812800"/>
            <a:ext cx="1305047" cy="2762250"/>
            <a:chOff x="1040861" y="1118681"/>
            <a:chExt cx="2720197" cy="5739318"/>
          </a:xfrm>
        </p:grpSpPr>
        <p:pic>
          <p:nvPicPr>
            <p:cNvPr id="9" name="그림 8" descr="의류, 여자, 모자, 셔츠이(가) 표시된 사진&#10;&#10;자동 생성된 설명">
              <a:extLst>
                <a:ext uri="{FF2B5EF4-FFF2-40B4-BE49-F238E27FC236}">
                  <a16:creationId xmlns:a16="http://schemas.microsoft.com/office/drawing/2014/main" id="{125A5DC3-8F4B-4723-8EAC-F1D64FEB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61" y="1118681"/>
              <a:ext cx="2720197" cy="573931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872EEA-2E72-4A45-AB0D-732F83CB17C0}"/>
                </a:ext>
              </a:extLst>
            </p:cNvPr>
            <p:cNvSpPr/>
            <p:nvPr/>
          </p:nvSpPr>
          <p:spPr>
            <a:xfrm>
              <a:off x="1381328" y="1900037"/>
              <a:ext cx="2263560" cy="2262342"/>
            </a:xfrm>
            <a:prstGeom prst="ellipse">
              <a:avLst/>
            </a:prstGeom>
            <a:solidFill>
              <a:srgbClr val="5C8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54F244-E3C3-4147-BA2C-8F3406E7D909}"/>
              </a:ext>
            </a:extLst>
          </p:cNvPr>
          <p:cNvSpPr txBox="1"/>
          <p:nvPr/>
        </p:nvSpPr>
        <p:spPr>
          <a:xfrm>
            <a:off x="2522772" y="2474198"/>
            <a:ext cx="4561200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다운로드가 완료되면 앱을 실행시킵니다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아래쪽의 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1800" dirty="0">
                <a:solidFill>
                  <a:srgbClr val="00CEF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스티커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’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터치합니다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75A54-019E-DB4D-956C-715B0BE9B11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31109-6563-ED4B-A8A2-EFC789882DE0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2E46ADC-B655-2A40-AFAD-A949DF4B4956}"/>
              </a:ext>
            </a:extLst>
          </p:cNvPr>
          <p:cNvSpPr/>
          <p:nvPr/>
        </p:nvSpPr>
        <p:spPr>
          <a:xfrm>
            <a:off x="814831" y="894739"/>
            <a:ext cx="1303446" cy="2680311"/>
          </a:xfrm>
          <a:prstGeom prst="roundRect">
            <a:avLst>
              <a:gd name="adj" fmla="val 1293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447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/>
          <p:cNvSpPr/>
          <p:nvPr/>
        </p:nvSpPr>
        <p:spPr>
          <a:xfrm flipH="1">
            <a:off x="5860041" y="163211"/>
            <a:ext cx="36000" cy="36000"/>
          </a:xfrm>
          <a:prstGeom prst="ellipse">
            <a:avLst/>
          </a:prstGeom>
          <a:solidFill>
            <a:srgbClr val="191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91F41"/>
              </a:solidFill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1D2F76-31CE-8E46-8240-FB4452393EB4}"/>
              </a:ext>
            </a:extLst>
          </p:cNvPr>
          <p:cNvSpPr/>
          <p:nvPr/>
        </p:nvSpPr>
        <p:spPr>
          <a:xfrm>
            <a:off x="0" y="268357"/>
            <a:ext cx="7315200" cy="995503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C989A-EF96-6C4F-927B-43F92BBAC8B5}"/>
              </a:ext>
            </a:extLst>
          </p:cNvPr>
          <p:cNvSpPr txBox="1"/>
          <p:nvPr/>
        </p:nvSpPr>
        <p:spPr>
          <a:xfrm>
            <a:off x="553673" y="438976"/>
            <a:ext cx="6207854" cy="69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얼굴 인식 기술이 가져올 수 있는 </a:t>
            </a:r>
          </a:p>
          <a:p>
            <a:pPr algn="ctr" fontAlgn="base">
              <a:lnSpc>
                <a:spcPct val="90000"/>
              </a:lnSpc>
              <a:spcAft>
                <a:spcPts val="800"/>
              </a:spcAft>
            </a:pPr>
            <a:r>
              <a:rPr lang="ko-KR" altLang="en-US" sz="1800" b="1" kern="100" spc="-3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사회적 영향에 대해 이야기를 나눠봅시다</a:t>
            </a:r>
          </a:p>
        </p:txBody>
      </p:sp>
      <p:pic>
        <p:nvPicPr>
          <p:cNvPr id="3" name="그림 2" descr="앉아있는, 녹색, 그리기, 남자이(가) 표시된 사진&#10;&#10;자동 생성된 설명">
            <a:extLst>
              <a:ext uri="{FF2B5EF4-FFF2-40B4-BE49-F238E27FC236}">
                <a16:creationId xmlns:a16="http://schemas.microsoft.com/office/drawing/2014/main" id="{D666C8B1-30A0-054C-AED3-E1902266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7925" y="141036"/>
            <a:ext cx="803054" cy="8030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20526C-1234-2C41-AF4B-7F3AB457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28" y="1747401"/>
            <a:ext cx="2863789" cy="23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6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719485-376D-4858-9E42-AEF991B0ACD2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 배운 내용 </a:t>
            </a:r>
            <a:endParaRPr lang="en-US" altLang="ko-KR" sz="2000" b="1" kern="500" spc="-5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D52ED-2022-4139-8B3C-E1424232C169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69117-0052-6D49-B6C8-0C6ED0F05893}"/>
              </a:ext>
            </a:extLst>
          </p:cNvPr>
          <p:cNvSpPr txBox="1"/>
          <p:nvPr/>
        </p:nvSpPr>
        <p:spPr>
          <a:xfrm>
            <a:off x="1695635" y="2021230"/>
            <a:ext cx="531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프로그램을 만들었나요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endParaRPr lang="en-US" altLang="ko-KR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인공지능 기술과 관련 있나요</a:t>
            </a:r>
            <a:r>
              <a:rPr lang="en-US" altLang="ko-KR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FA652-C193-4E48-9ABE-32CDD71E3B42}"/>
              </a:ext>
            </a:extLst>
          </p:cNvPr>
          <p:cNvSpPr txBox="1"/>
          <p:nvPr/>
        </p:nvSpPr>
        <p:spPr>
          <a:xfrm>
            <a:off x="1695635" y="959702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지난 시간에 배운 내용을 떠올려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7A144EB-DE7D-8E40-93A4-377A0F87E101}"/>
              </a:ext>
            </a:extLst>
          </p:cNvPr>
          <p:cNvCxnSpPr>
            <a:cxnSpLocks/>
          </p:cNvCxnSpPr>
          <p:nvPr/>
        </p:nvCxnSpPr>
        <p:spPr>
          <a:xfrm>
            <a:off x="1819922" y="1464128"/>
            <a:ext cx="3675356" cy="0"/>
          </a:xfrm>
          <a:prstGeom prst="line">
            <a:avLst/>
          </a:prstGeom>
          <a:ln w="12700">
            <a:solidFill>
              <a:srgbClr val="191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86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2189893" y="726885"/>
            <a:ext cx="2935420" cy="623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감지 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vs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</a:t>
            </a:r>
            <a:endParaRPr lang="en-US" altLang="ko-KR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(Face Detection vs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Face</a:t>
            </a: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Recognition)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FB872-258F-4F0E-B3F0-81FAF5846AB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FA34EC-A67D-4CC8-9150-54132B289C1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D7702F-BDE8-4CEA-962D-192E22BE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3" y="1601607"/>
            <a:ext cx="7010796" cy="18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97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533461" y="684102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기술이 우리 생활에 미치는 영향</a:t>
            </a:r>
            <a:endParaRPr lang="ko-KR" altLang="en-US" sz="105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장난감, 방이(가) 표시된 사진&#10;&#10;자동 생성된 설명">
            <a:extLst>
              <a:ext uri="{FF2B5EF4-FFF2-40B4-BE49-F238E27FC236}">
                <a16:creationId xmlns:a16="http://schemas.microsoft.com/office/drawing/2014/main" id="{1C1444A2-74CA-4AB2-BE55-A06C67DC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443" y="1114639"/>
            <a:ext cx="3058314" cy="2408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F83C9-5DE5-4C0D-AD3D-5C615AE32CD8}"/>
              </a:ext>
            </a:extLst>
          </p:cNvPr>
          <p:cNvSpPr txBox="1"/>
          <p:nvPr/>
        </p:nvSpPr>
        <p:spPr>
          <a:xfrm>
            <a:off x="2357843" y="3426729"/>
            <a:ext cx="2599514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u="sng" kern="0" spc="0" dirty="0">
                <a:solidFill>
                  <a:srgbClr val="222222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라운드 Bold"/>
                <a:ea typeface="나눔스퀘어라운드 Regular" panose="020B0600000101010101" pitchFamily="50" charset="-127"/>
                <a:hlinkClick r:id="rId4"/>
              </a:rPr>
              <a:t>https://tv.naver.com/v/3271207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라운드 Bold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E18DE-A6A9-5541-947D-4BD3F69A887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01BCCD-70B5-BA42-85F8-A43DB7B6101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9254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200037" y="1834844"/>
            <a:ext cx="4915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기술을 어떻게 활용하고 있나요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1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D909C-CE35-E742-A929-43B75C4169A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C9AC6C-D555-A043-AEEB-091F0949296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7365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2179175" y="1411069"/>
            <a:ext cx="5051163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제시된 사례 외에 얼굴 인식 기술이 </a:t>
            </a:r>
            <a:endParaRPr lang="en-US" altLang="ko-KR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어디에 적용되고 있는지 조사해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0FAB7-0C05-48CF-92C2-83BA7AE5D992}"/>
              </a:ext>
            </a:extLst>
          </p:cNvPr>
          <p:cNvSpPr txBox="1"/>
          <p:nvPr/>
        </p:nvSpPr>
        <p:spPr>
          <a:xfrm>
            <a:off x="2179175" y="2432136"/>
            <a:ext cx="505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조사한 내용을 발표해 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29405-E4F6-CF4C-AF85-2572BA3BA1F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33F1CE-DA60-2749-A5CB-28ED719387F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2F1DC-5C29-1442-B234-81C6395B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9" y="1411069"/>
            <a:ext cx="1462596" cy="14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8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E1EB22-DB23-A648-BFC6-89CA918FE80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E2DF56-93A0-F04E-8FCF-E2D954273C4B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D32BA-E49A-9F44-B8E2-9A2093D19C8E}"/>
              </a:ext>
            </a:extLst>
          </p:cNvPr>
          <p:cNvSpPr txBox="1"/>
          <p:nvPr/>
        </p:nvSpPr>
        <p:spPr>
          <a:xfrm>
            <a:off x="607727" y="1834844"/>
            <a:ext cx="609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기술 사용에 따른 부정적인 면은 무엇이 있을까요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732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21B7E5-2DC5-0349-A147-BA9EE29CECAA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FB0A39-F745-014A-8A8D-2A00859C0FE8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400A5-8D55-3E42-AAFB-CAEE33914F64}"/>
              </a:ext>
            </a:extLst>
          </p:cNvPr>
          <p:cNvSpPr txBox="1"/>
          <p:nvPr/>
        </p:nvSpPr>
        <p:spPr>
          <a:xfrm>
            <a:off x="816920" y="1834844"/>
            <a:ext cx="5681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이러한 부정적인 면을 어떻게 예방할 수 있을까요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2E5BA-A71C-3343-825B-ADDF5B64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09" y="2441360"/>
            <a:ext cx="1386942" cy="1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4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B8A94C-3108-4EB8-A6B9-9D9FEF9E4805}"/>
              </a:ext>
            </a:extLst>
          </p:cNvPr>
          <p:cNvSpPr txBox="1"/>
          <p:nvPr/>
        </p:nvSpPr>
        <p:spPr>
          <a:xfrm>
            <a:off x="916575" y="828043"/>
            <a:ext cx="6595231" cy="944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</a:t>
            </a:r>
            <a:r>
              <a:rPr lang="en-US" altLang="ko-KR" sz="1700" b="1" u="none" strike="noStrike" spc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국가에서 얼굴 인식 기술을 사용하여 </a:t>
            </a:r>
            <a:endParaRPr lang="en-US" altLang="ko-KR" sz="17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국민을 관리하는 것에 대해 어떻게 생각하나요</a:t>
            </a: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</a:t>
            </a:r>
          </a:p>
          <a:p>
            <a:pPr>
              <a:lnSpc>
                <a:spcPct val="110000"/>
              </a:lnSpc>
            </a:pPr>
            <a:r>
              <a:rPr lang="ko-KR" altLang="en-US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찬성 또는 반대의 입장을 정하고 토론해봅시다</a:t>
            </a:r>
            <a:r>
              <a:rPr lang="en-US" altLang="ko-KR" sz="17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7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997D8-1CEC-4C13-A0D9-9CE94A669CC7}"/>
              </a:ext>
            </a:extLst>
          </p:cNvPr>
          <p:cNvSpPr txBox="1"/>
          <p:nvPr/>
        </p:nvSpPr>
        <p:spPr>
          <a:xfrm>
            <a:off x="935424" y="2087401"/>
            <a:ext cx="6332119" cy="48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 주장은 무엇인가요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저는 국가에서 얼굴 인식 기술을 사용하여 국민을 관리하는 것에 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찬성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반대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합니다</a:t>
            </a:r>
            <a:r>
              <a:rPr lang="en-US" altLang="ko-KR" sz="1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06E51-0BCE-421C-8035-A2999660338C}"/>
              </a:ext>
            </a:extLst>
          </p:cNvPr>
          <p:cNvSpPr txBox="1"/>
          <p:nvPr/>
        </p:nvSpPr>
        <p:spPr>
          <a:xfrm>
            <a:off x="935424" y="2622750"/>
            <a:ext cx="6332119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그렇게 주장하는 근거는 무엇인가요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(3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이상 생각해보세요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5E193-6D15-47AA-9085-A6CFBFCD657D}"/>
              </a:ext>
            </a:extLst>
          </p:cNvPr>
          <p:cNvSpPr txBox="1"/>
          <p:nvPr/>
        </p:nvSpPr>
        <p:spPr>
          <a:xfrm>
            <a:off x="935424" y="3173687"/>
            <a:ext cx="6332118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-13970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상대편에서 제시할 수 있는 반론을 생각해 봅시다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(3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이상 생각해보세요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8E19D-4F34-BE47-B762-A18F84E9D0DF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1E33F4-27FA-6743-9A65-4F09CD993F5A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0A1D1C-DE96-6649-9033-434B208E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54" y="667001"/>
            <a:ext cx="1249532" cy="12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2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882114" y="733437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 절차에 맞게 토론해봅시다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1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5BE21157-1045-4A6B-A1F6-4835FE19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12" y="868368"/>
            <a:ext cx="4796377" cy="2858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7E70D-69AB-664F-BCA6-6CB2550E6EC4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5C97C-5DD9-A14E-A838-40DD34E58C46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708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시계이(가) 표시된 사진&#10;&#10;자동 생성된 설명">
            <a:extLst>
              <a:ext uri="{FF2B5EF4-FFF2-40B4-BE49-F238E27FC236}">
                <a16:creationId xmlns:a16="http://schemas.microsoft.com/office/drawing/2014/main" id="{E4941A5E-B85F-40BB-8F05-622412D1D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6" y="810015"/>
            <a:ext cx="1308693" cy="276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FC6E3-0FFB-E947-AD80-34D075621CD7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1D61A4-BFD5-5046-ADFA-70FE11CA114D}"/>
              </a:ext>
            </a:extLst>
          </p:cNvPr>
          <p:cNvSpPr/>
          <p:nvPr/>
        </p:nvSpPr>
        <p:spPr>
          <a:xfrm>
            <a:off x="814831" y="894739"/>
            <a:ext cx="1303446" cy="2680311"/>
          </a:xfrm>
          <a:prstGeom prst="roundRect">
            <a:avLst>
              <a:gd name="adj" fmla="val 1293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B8F16-6E23-9944-9D0A-81A14DDB276F}"/>
              </a:ext>
            </a:extLst>
          </p:cNvPr>
          <p:cNvSpPr txBox="1"/>
          <p:nvPr/>
        </p:nvSpPr>
        <p:spPr>
          <a:xfrm>
            <a:off x="2522772" y="2474198"/>
            <a:ext cx="4561200" cy="68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원하는 스티커를 선택하여</a:t>
            </a: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CEF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SNOW</a:t>
            </a:r>
            <a:r>
              <a:rPr lang="en-US" altLang="ko-KR" sz="1800" dirty="0">
                <a:solidFill>
                  <a:srgbClr val="599DF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앱을 체험해보세요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05666-3D5E-F44C-AFF5-4DAED8301D8D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8524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325143" y="1568363"/>
            <a:ext cx="547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토론을 하면서 좋았던 점은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77DE6-2917-40EC-892D-E5A87453338A}"/>
              </a:ext>
            </a:extLst>
          </p:cNvPr>
          <p:cNvSpPr txBox="1"/>
          <p:nvPr/>
        </p:nvSpPr>
        <p:spPr>
          <a:xfrm>
            <a:off x="1325143" y="2269835"/>
            <a:ext cx="547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Q. </a:t>
            </a: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토론을 하면서 아쉬웠던 점은 무엇인가요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55FB4-31EE-1F4B-AF51-2180AEBCEF4C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39049-846E-4746-97FF-72607DBA9C4F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9732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4CAE3-F9DB-4372-8036-8D44E628743F}"/>
              </a:ext>
            </a:extLst>
          </p:cNvPr>
          <p:cNvSpPr txBox="1"/>
          <p:nvPr/>
        </p:nvSpPr>
        <p:spPr>
          <a:xfrm>
            <a:off x="1817192" y="1011127"/>
            <a:ext cx="3680815" cy="689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이번 주제에서 배운 내용을 생각하며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algn="ctr">
              <a:lnSpc>
                <a:spcPct val="110000"/>
              </a:lnSpc>
            </a:pPr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스스로 평가해봅시다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D5CF8E-3C09-4978-B09A-8BD2D2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95019"/>
              </p:ext>
            </p:extLst>
          </p:nvPr>
        </p:nvGraphicFramePr>
        <p:xfrm>
          <a:off x="308055" y="1911016"/>
          <a:ext cx="6675792" cy="1441664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5213856">
                  <a:extLst>
                    <a:ext uri="{9D8B030D-6E8A-4147-A177-3AD203B41FA5}">
                      <a16:colId xmlns:a16="http://schemas.microsoft.com/office/drawing/2014/main" val="2715286292"/>
                    </a:ext>
                  </a:extLst>
                </a:gridCol>
                <a:gridCol w="1461936">
                  <a:extLst>
                    <a:ext uri="{9D8B030D-6E8A-4147-A177-3AD203B41FA5}">
                      <a16:colId xmlns:a16="http://schemas.microsoft.com/office/drawing/2014/main" val="4073579890"/>
                    </a:ext>
                  </a:extLst>
                </a:gridCol>
              </a:tblGrid>
              <a:tr h="455791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컴퓨터가 이미지를 인식하는 방법을 설명할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917607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얼굴을 인식하여 꾸며주는 인공지능 프로그램을 만들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777631"/>
                  </a:ext>
                </a:extLst>
              </a:tr>
              <a:tr h="497723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인공지능 얼굴 인식 기술이 가져올 수 있는 사회적 영향에 대해 이야기할 수 있다</a:t>
                      </a:r>
                      <a:r>
                        <a:rPr lang="en-US" altLang="ko-KR" sz="1200" b="1" kern="0" spc="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44000" marR="144000" marT="0" marB="72000"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☆☆☆☆☆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64770" marR="64770" marT="0" marB="72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6244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CD64F2-79DD-8C4A-8C23-EBA73047147E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생각해볼까요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38A283-FCB5-6847-8133-E03253375033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359DF8-895D-B049-ABD4-58D6E2DF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40" y="814115"/>
            <a:ext cx="848952" cy="8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8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EE8C0-880E-F546-9999-7511A67311E6}"/>
              </a:ext>
            </a:extLst>
          </p:cNvPr>
          <p:cNvSpPr txBox="1"/>
          <p:nvPr/>
        </p:nvSpPr>
        <p:spPr>
          <a:xfrm>
            <a:off x="367990" y="3142234"/>
            <a:ext cx="6579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저작물은 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저작자표시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비영리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4.0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국제 라이선스에 따라 이용할 수 있습니다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크리에이티브 </a:t>
            </a:r>
            <a:r>
              <a:rPr lang="ko-KR" altLang="en-US" sz="10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커먼즈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라이선스 조건에도 불구하고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강사들이 교육 목적으로 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사립학교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지역아동센터 등 공공기관에서 진행하는 수업만 해당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사용하는 경우에만 영리 목적의 사용이 허용되며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출판사 또는 학원 등 영리기관에서의 사용은 금지됩니다</a:t>
            </a:r>
            <a:r>
              <a: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kumimoji="1" lang="ko-Kore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26497-9C97-874B-B95F-B037185C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97" y="2757997"/>
            <a:ext cx="965509" cy="3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39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16" y="1765500"/>
            <a:ext cx="1266641" cy="1377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A4420-4A62-5A4B-B8D9-C10A4443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529" y="3814478"/>
            <a:ext cx="1370143" cy="110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6EAE65-F97A-4FA7-9E6C-195F746D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16" y="1548351"/>
            <a:ext cx="3187547" cy="101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57F513-F9A7-6341-BCC6-7857F557C0F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EBA0BC-7710-F84C-80B9-733AE5095F9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C69D2-DD1D-444F-8CEB-EC8426807A9C}"/>
              </a:ext>
            </a:extLst>
          </p:cNvPr>
          <p:cNvSpPr txBox="1"/>
          <p:nvPr/>
        </p:nvSpPr>
        <p:spPr>
          <a:xfrm>
            <a:off x="2266082" y="977530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이것은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01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457F513-F9A7-6341-BCC6-7857F557C0F0}"/>
              </a:ext>
            </a:extLst>
          </p:cNvPr>
          <p:cNvSpPr txBox="1"/>
          <p:nvPr/>
        </p:nvSpPr>
        <p:spPr>
          <a:xfrm>
            <a:off x="187881" y="266891"/>
            <a:ext cx="415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체험해볼까요</a:t>
            </a:r>
            <a:r>
              <a:rPr lang="en-US" altLang="ko-KR" sz="2000" b="1" kern="500" spc="-5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EBA0BC-7710-F84C-80B9-733AE5095F94}"/>
              </a:ext>
            </a:extLst>
          </p:cNvPr>
          <p:cNvSpPr/>
          <p:nvPr/>
        </p:nvSpPr>
        <p:spPr>
          <a:xfrm>
            <a:off x="0" y="207007"/>
            <a:ext cx="187881" cy="497186"/>
          </a:xfrm>
          <a:prstGeom prst="rect">
            <a:avLst/>
          </a:prstGeom>
          <a:solidFill>
            <a:srgbClr val="599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CF46D-1A88-44EA-BF32-071892558447}"/>
              </a:ext>
            </a:extLst>
          </p:cNvPr>
          <p:cNvSpPr txBox="1"/>
          <p:nvPr/>
        </p:nvSpPr>
        <p:spPr>
          <a:xfrm>
            <a:off x="5182798" y="931363"/>
            <a:ext cx="466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스퀘어라운드 Bold"/>
                <a:ea typeface="나눔스퀘어라운드 Bold" panose="020B0600000101010101" pitchFamily="50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나눔스퀘어라운드 Bold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7D8A1-58A6-DA4F-B9E8-3E1E7074EA14}"/>
              </a:ext>
            </a:extLst>
          </p:cNvPr>
          <p:cNvSpPr txBox="1"/>
          <p:nvPr/>
        </p:nvSpPr>
        <p:spPr>
          <a:xfrm>
            <a:off x="2266082" y="977530"/>
            <a:ext cx="27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이것은 인공지능일까요</a:t>
            </a:r>
            <a:r>
              <a:rPr lang="en-US" altLang="ko-KR" sz="1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1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80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</TotalTime>
  <Words>2445</Words>
  <Application>Microsoft Office PowerPoint</Application>
  <PresentationFormat>사용자 지정</PresentationFormat>
  <Paragraphs>605</Paragraphs>
  <Slides>73</Slides>
  <Notes>71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Calibri</vt:lpstr>
      <vt:lpstr>Arial</vt:lpstr>
      <vt:lpstr>나눔스퀘어라운드 Bold</vt:lpstr>
      <vt:lpstr>함초롬바탕</vt:lpstr>
      <vt:lpstr>Wingdings</vt:lpstr>
      <vt:lpstr>나눔스퀘어라운드 ExtraBold</vt:lpstr>
      <vt:lpstr>Calibri Light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Clay</dc:creator>
  <cp:lastModifiedBy>CONNECT</cp:lastModifiedBy>
  <cp:revision>149</cp:revision>
  <dcterms:created xsi:type="dcterms:W3CDTF">2020-06-05T01:31:14Z</dcterms:created>
  <dcterms:modified xsi:type="dcterms:W3CDTF">2020-10-30T05:37:24Z</dcterms:modified>
</cp:coreProperties>
</file>